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7" r:id="rId4"/>
  </p:sldMasterIdLst>
  <p:notesMasterIdLst>
    <p:notesMasterId r:id="rId47"/>
  </p:notesMasterIdLst>
  <p:sldIdLst>
    <p:sldId id="256" r:id="rId5"/>
    <p:sldId id="288" r:id="rId6"/>
    <p:sldId id="258" r:id="rId7"/>
    <p:sldId id="259" r:id="rId8"/>
    <p:sldId id="260" r:id="rId9"/>
    <p:sldId id="261" r:id="rId10"/>
    <p:sldId id="301" r:id="rId11"/>
    <p:sldId id="284" r:id="rId12"/>
    <p:sldId id="281" r:id="rId13"/>
    <p:sldId id="262" r:id="rId14"/>
    <p:sldId id="282" r:id="rId15"/>
    <p:sldId id="283" r:id="rId16"/>
    <p:sldId id="285" r:id="rId17"/>
    <p:sldId id="263" r:id="rId18"/>
    <p:sldId id="290" r:id="rId19"/>
    <p:sldId id="291" r:id="rId20"/>
    <p:sldId id="289" r:id="rId21"/>
    <p:sldId id="264" r:id="rId22"/>
    <p:sldId id="265" r:id="rId23"/>
    <p:sldId id="266" r:id="rId24"/>
    <p:sldId id="267" r:id="rId25"/>
    <p:sldId id="268" r:id="rId26"/>
    <p:sldId id="269" r:id="rId27"/>
    <p:sldId id="270" r:id="rId28"/>
    <p:sldId id="271" r:id="rId29"/>
    <p:sldId id="272" r:id="rId30"/>
    <p:sldId id="273" r:id="rId31"/>
    <p:sldId id="276" r:id="rId32"/>
    <p:sldId id="277" r:id="rId33"/>
    <p:sldId id="278" r:id="rId34"/>
    <p:sldId id="279" r:id="rId35"/>
    <p:sldId id="280" r:id="rId36"/>
    <p:sldId id="286" r:id="rId37"/>
    <p:sldId id="292" r:id="rId38"/>
    <p:sldId id="293" r:id="rId39"/>
    <p:sldId id="294" r:id="rId40"/>
    <p:sldId id="295" r:id="rId41"/>
    <p:sldId id="296" r:id="rId42"/>
    <p:sldId id="297" r:id="rId43"/>
    <p:sldId id="298" r:id="rId44"/>
    <p:sldId id="299" r:id="rId45"/>
    <p:sldId id="300"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AC0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838ED6-8E22-05D7-3365-4483C3AF9839}" v="327" dt="2021-04-22T10:12:18.357"/>
    <p1510:client id="{D91E325D-5604-8046-EBA0-D1F34E0F17B9}" v="364" dt="2021-04-02T08:38:19.771"/>
    <p1510:client id="{ECB16559-3791-FF26-7277-8171DE2A797E}" v="856" dt="2021-03-28T15:46:04.408"/>
    <p1510:client id="{EF256B77-E3BD-41D9-9623-25BF65BC161E}" v="441" dt="2021-03-26T09:21:14.497"/>
    <p1510:client id="{F9EAEA81-264A-7C65-76F6-EB7C677085C5}" v="2" dt="2021-03-26T08:25:30.379"/>
    <p1510:client id="{FE2BA6DF-22B3-3754-6E42-B66D986B69E5}" v="7" dt="2021-04-01T16:53:44.3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124"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307E86-D665-9644-B74B-CD9F5F4E3EF1}" type="datetimeFigureOut">
              <a:rPr lang="en-US" smtClean="0"/>
              <a:t>4/22/2021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FF0D26-AF13-4046-BD92-DC1DB5B808ED}" type="slidenum">
              <a:rPr lang="en-US" smtClean="0"/>
              <a:t>‹#›</a:t>
            </a:fld>
            <a:endParaRPr lang="en-US"/>
          </a:p>
        </p:txBody>
      </p:sp>
    </p:spTree>
    <p:extLst>
      <p:ext uri="{BB962C8B-B14F-4D97-AF65-F5344CB8AC3E}">
        <p14:creationId xmlns:p14="http://schemas.microsoft.com/office/powerpoint/2010/main" val="20488295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PURPOSE: To demonstrate that we should not focus solely on imparting Knowledge.</a:t>
            </a:r>
            <a:r>
              <a:rPr lang="en-US" baseline="0"/>
              <a:t> We also need to seek ways of building relationships as well as meeting people at their point of (real, felt) need.</a:t>
            </a:r>
            <a:r>
              <a:rPr lang="en-US"/>
              <a:t> When we begin</a:t>
            </a:r>
            <a:r>
              <a:rPr lang="en-US" baseline="0"/>
              <a:t> to </a:t>
            </a:r>
            <a:r>
              <a:rPr lang="en-US"/>
              <a:t>understand where a person is in their spiritual pilgrimage we are in a better position</a:t>
            </a:r>
            <a:r>
              <a:rPr lang="en-US" baseline="0"/>
              <a:t> to speak with them in a meaningful way – that they will understand and appreciate.</a:t>
            </a:r>
            <a:endParaRPr lang="en-US"/>
          </a:p>
          <a:p>
            <a:r>
              <a:rPr lang="en-US" err="1"/>
              <a:t>OUTCOMES:Students</a:t>
            </a:r>
            <a:r>
              <a:rPr lang="en-US"/>
              <a:t> will be able to: </a:t>
            </a:r>
            <a:r>
              <a:rPr lang="en-US" baseline="0"/>
              <a:t> </a:t>
            </a:r>
          </a:p>
          <a:p>
            <a:r>
              <a:rPr lang="en-US" baseline="0"/>
              <a:t>1. Draw a Matrix and explain it simply</a:t>
            </a:r>
          </a:p>
          <a:p>
            <a:r>
              <a:rPr lang="en-US" baseline="0"/>
              <a:t>2. Describe how to position where a specific audience is located</a:t>
            </a:r>
          </a:p>
          <a:p>
            <a:r>
              <a:rPr lang="en-US" baseline="0"/>
              <a:t>3. Explain why different programs or content are needed according to where audience is positioned on Matrix</a:t>
            </a:r>
          </a:p>
          <a:p>
            <a:r>
              <a:rPr lang="en-US" baseline="0"/>
              <a:t>4. Describe some basic questions that can be asked to help position a specific audience on Matrix</a:t>
            </a:r>
            <a:endParaRPr lang="en-US"/>
          </a:p>
        </p:txBody>
      </p:sp>
      <p:sp>
        <p:nvSpPr>
          <p:cNvPr id="4" name="Slide Number Placeholder 3"/>
          <p:cNvSpPr>
            <a:spLocks noGrp="1"/>
          </p:cNvSpPr>
          <p:nvPr>
            <p:ph type="sldNum" sz="quarter" idx="10"/>
          </p:nvPr>
        </p:nvSpPr>
        <p:spPr/>
        <p:txBody>
          <a:bodyPr/>
          <a:lstStyle/>
          <a:p>
            <a:fld id="{3BFF0D26-AF13-4046-BD92-DC1DB5B808ED}" type="slidenum">
              <a:rPr lang="en-US" smtClean="0"/>
              <a:t>1</a:t>
            </a:fld>
            <a:endParaRPr lang="en-US"/>
          </a:p>
        </p:txBody>
      </p:sp>
    </p:spTree>
    <p:extLst>
      <p:ext uri="{BB962C8B-B14F-4D97-AF65-F5344CB8AC3E}">
        <p14:creationId xmlns:p14="http://schemas.microsoft.com/office/powerpoint/2010/main" val="2963399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pPr>
              <a:defRPr/>
            </a:pPr>
            <a:r>
              <a:rPr lang="en-GB"/>
              <a:t>PP_Matrix.ppt</a:t>
            </a:r>
          </a:p>
        </p:txBody>
      </p:sp>
      <p:sp>
        <p:nvSpPr>
          <p:cNvPr id="7" name="Rectangle 7"/>
          <p:cNvSpPr>
            <a:spLocks noGrp="1" noChangeArrowheads="1"/>
          </p:cNvSpPr>
          <p:nvPr>
            <p:ph type="sldNum" sz="quarter" idx="5"/>
          </p:nvPr>
        </p:nvSpPr>
        <p:spPr/>
        <p:txBody>
          <a:bodyPr/>
          <a:lstStyle/>
          <a:p>
            <a:pPr>
              <a:defRPr/>
            </a:pPr>
            <a:fld id="{5E563C4E-FB37-DB4F-8E95-605077CA9CA7}" type="slidenum">
              <a:rPr lang="en-GB"/>
              <a:pPr>
                <a:defRPr/>
              </a:pPr>
              <a:t>12</a:t>
            </a:fld>
            <a:endParaRPr lang="en-GB"/>
          </a:p>
        </p:txBody>
      </p:sp>
      <p:sp>
        <p:nvSpPr>
          <p:cNvPr id="2560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25603" name="Rectangle 3"/>
          <p:cNvSpPr>
            <a:spLocks noGrp="1" noChangeArrowheads="1"/>
          </p:cNvSpPr>
          <p:nvPr>
            <p:ph type="body" idx="1"/>
          </p:nvPr>
        </p:nvSpPr>
        <p:spPr/>
        <p:txBody>
          <a:bodyPr/>
          <a:lstStyle/>
          <a:p>
            <a:pPr eaLnBrk="1" hangingPunct="1">
              <a:defRPr/>
            </a:pPr>
            <a:r>
              <a:rPr lang="en-US">
                <a:cs typeface="+mn-cs"/>
              </a:rPr>
              <a:t>Showing love and acceptance to people in this sector is possibly the most useful thing we can do.</a:t>
            </a:r>
            <a:r>
              <a:rPr lang="en-US" baseline="0">
                <a:cs typeface="+mn-cs"/>
              </a:rPr>
              <a:t> And listen to them, too… It is unlikely to be a mass media approach but one that requires much inter-personal engagement.</a:t>
            </a:r>
            <a:endParaRPr lang="en-US">
              <a:cs typeface="+mn-cs"/>
            </a:endParaRPr>
          </a:p>
        </p:txBody>
      </p:sp>
    </p:spTree>
    <p:extLst>
      <p:ext uri="{BB962C8B-B14F-4D97-AF65-F5344CB8AC3E}">
        <p14:creationId xmlns:p14="http://schemas.microsoft.com/office/powerpoint/2010/main" val="1874972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Four quadrants – four different sets of people – and several</a:t>
            </a:r>
            <a:r>
              <a:rPr lang="en-GB" baseline="0"/>
              <a:t> subsets within each. Each group represents different needs, different understanding, different degrees of openness to change - and the the Gospel.</a:t>
            </a:r>
            <a:endParaRPr lang="en-GB"/>
          </a:p>
        </p:txBody>
      </p:sp>
      <p:sp>
        <p:nvSpPr>
          <p:cNvPr id="4" name="Slide Number Placeholder 3"/>
          <p:cNvSpPr>
            <a:spLocks noGrp="1"/>
          </p:cNvSpPr>
          <p:nvPr>
            <p:ph type="sldNum" sz="quarter" idx="10"/>
          </p:nvPr>
        </p:nvSpPr>
        <p:spPr/>
        <p:txBody>
          <a:bodyPr/>
          <a:lstStyle/>
          <a:p>
            <a:fld id="{3BFF0D26-AF13-4046-BD92-DC1DB5B808ED}" type="slidenum">
              <a:rPr lang="en-US" smtClean="0"/>
              <a:t>13</a:t>
            </a:fld>
            <a:endParaRPr lang="en-US"/>
          </a:p>
        </p:txBody>
      </p:sp>
    </p:spTree>
    <p:extLst>
      <p:ext uri="{BB962C8B-B14F-4D97-AF65-F5344CB8AC3E}">
        <p14:creationId xmlns:p14="http://schemas.microsoft.com/office/powerpoint/2010/main" val="434314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pPr>
              <a:defRPr/>
            </a:pPr>
            <a:r>
              <a:rPr lang="en-GB"/>
              <a:t>PP_Matrix.ppt</a:t>
            </a:r>
          </a:p>
        </p:txBody>
      </p:sp>
      <p:sp>
        <p:nvSpPr>
          <p:cNvPr id="7" name="Rectangle 7"/>
          <p:cNvSpPr>
            <a:spLocks noGrp="1" noChangeArrowheads="1"/>
          </p:cNvSpPr>
          <p:nvPr>
            <p:ph type="sldNum" sz="quarter" idx="5"/>
          </p:nvPr>
        </p:nvSpPr>
        <p:spPr/>
        <p:txBody>
          <a:bodyPr/>
          <a:lstStyle/>
          <a:p>
            <a:pPr>
              <a:defRPr/>
            </a:pPr>
            <a:fld id="{F1BBB069-A45F-A84D-86A3-4B0FBAB65F1E}" type="slidenum">
              <a:rPr lang="en-GB"/>
              <a:pPr>
                <a:defRPr/>
              </a:pPr>
              <a:t>14</a:t>
            </a:fld>
            <a:endParaRPr lang="en-GB"/>
          </a:p>
        </p:txBody>
      </p:sp>
      <p:sp>
        <p:nvSpPr>
          <p:cNvPr id="26626"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26627" name="Rectangle 3"/>
          <p:cNvSpPr>
            <a:spLocks noGrp="1" noChangeArrowheads="1"/>
          </p:cNvSpPr>
          <p:nvPr>
            <p:ph type="body" idx="1"/>
          </p:nvPr>
        </p:nvSpPr>
        <p:spPr/>
        <p:txBody>
          <a:bodyPr/>
          <a:lstStyle/>
          <a:p>
            <a:pPr eaLnBrk="1" hangingPunct="1">
              <a:defRPr/>
            </a:pPr>
            <a:r>
              <a:rPr lang="en-US">
                <a:latin typeface="Calibri"/>
              </a:rPr>
              <a:t>Some say we are successful with our communication when we move people up the Knowledge/Spiritual Awareness axis. That is correct. But once we add the horizontal axis we have to agree that if can can remove barriers to belief and help people to become more open to spiritual truth (i.e. to the right) then we are also being successful. The net result of both vertical and horizontal is a general movement toward the top-right Quadrant C.  It is possible that we might have to help people become more open to the Good News first before we get to pass on a lot of knowledge. An open heart will cultivate a good appetite for learning more. We should never think we can ram teaching down people's throats if they are not sympathetic...and willing. 'Grace and truth' was the phrase used to describe Jesus' ministry. Grace is represented by the horizontal element - while Truth belongs to the vertical.</a:t>
            </a:r>
          </a:p>
        </p:txBody>
      </p:sp>
    </p:spTree>
    <p:extLst>
      <p:ext uri="{BB962C8B-B14F-4D97-AF65-F5344CB8AC3E}">
        <p14:creationId xmlns:p14="http://schemas.microsoft.com/office/powerpoint/2010/main" val="3002528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PURPOSE: To demonstrate that we should not focus solely on imparting Knowledge.</a:t>
            </a:r>
            <a:r>
              <a:rPr lang="en-US" baseline="0"/>
              <a:t> We also need to seek ways of building relationships as well as meeting people at their point of (real, felt) need.</a:t>
            </a:r>
            <a:r>
              <a:rPr lang="en-US"/>
              <a:t> When we begin</a:t>
            </a:r>
            <a:r>
              <a:rPr lang="en-US" baseline="0"/>
              <a:t> to </a:t>
            </a:r>
            <a:r>
              <a:rPr lang="en-US"/>
              <a:t>understand where a person is in their spiritual pilgrimage we are in a better position</a:t>
            </a:r>
            <a:r>
              <a:rPr lang="en-US" baseline="0"/>
              <a:t> to speak with them in a meaningful way – that they will understand and appreciate.</a:t>
            </a:r>
            <a:endParaRPr lang="en-US"/>
          </a:p>
          <a:p>
            <a:r>
              <a:rPr lang="en-US" err="1"/>
              <a:t>OUTCOMES:Students</a:t>
            </a:r>
            <a:r>
              <a:rPr lang="en-US"/>
              <a:t> will be able to: </a:t>
            </a:r>
            <a:r>
              <a:rPr lang="en-US" baseline="0"/>
              <a:t> </a:t>
            </a:r>
          </a:p>
          <a:p>
            <a:r>
              <a:rPr lang="en-US" baseline="0"/>
              <a:t>1. Draw a Matrix and explain it simply</a:t>
            </a:r>
          </a:p>
          <a:p>
            <a:r>
              <a:rPr lang="en-US" baseline="0"/>
              <a:t>2. Describe how to position where a specific audience is located</a:t>
            </a:r>
          </a:p>
          <a:p>
            <a:r>
              <a:rPr lang="en-US" baseline="0"/>
              <a:t>3. Explain why different programs or content are needed according to where audience is positioned on Matrix</a:t>
            </a:r>
          </a:p>
          <a:p>
            <a:r>
              <a:rPr lang="en-US" baseline="0"/>
              <a:t>4. Describe some basic questions that can be asked to help position a specific audience on Matrix</a:t>
            </a:r>
            <a:endParaRPr lang="en-US"/>
          </a:p>
        </p:txBody>
      </p:sp>
      <p:sp>
        <p:nvSpPr>
          <p:cNvPr id="4" name="Slide Number Placeholder 3"/>
          <p:cNvSpPr>
            <a:spLocks noGrp="1"/>
          </p:cNvSpPr>
          <p:nvPr>
            <p:ph type="sldNum" sz="quarter" idx="10"/>
          </p:nvPr>
        </p:nvSpPr>
        <p:spPr/>
        <p:txBody>
          <a:bodyPr/>
          <a:lstStyle/>
          <a:p>
            <a:fld id="{3BFF0D26-AF13-4046-BD92-DC1DB5B808ED}" type="slidenum">
              <a:rPr lang="en-US" smtClean="0"/>
              <a:t>17</a:t>
            </a:fld>
            <a:endParaRPr lang="en-US"/>
          </a:p>
        </p:txBody>
      </p:sp>
    </p:spTree>
    <p:extLst>
      <p:ext uri="{BB962C8B-B14F-4D97-AF65-F5344CB8AC3E}">
        <p14:creationId xmlns:p14="http://schemas.microsoft.com/office/powerpoint/2010/main" val="2684196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pPr>
              <a:defRPr/>
            </a:pPr>
            <a:r>
              <a:rPr lang="en-GB"/>
              <a:t>PP_Matrix.ppt</a:t>
            </a:r>
          </a:p>
        </p:txBody>
      </p:sp>
      <p:sp>
        <p:nvSpPr>
          <p:cNvPr id="7" name="Rectangle 7"/>
          <p:cNvSpPr>
            <a:spLocks noGrp="1" noChangeArrowheads="1"/>
          </p:cNvSpPr>
          <p:nvPr>
            <p:ph type="sldNum" sz="quarter" idx="5"/>
          </p:nvPr>
        </p:nvSpPr>
        <p:spPr/>
        <p:txBody>
          <a:bodyPr/>
          <a:lstStyle/>
          <a:p>
            <a:pPr>
              <a:defRPr/>
            </a:pPr>
            <a:fld id="{2E32EC96-4AD9-6044-B1F9-37B733ED6550}" type="slidenum">
              <a:rPr lang="en-GB"/>
              <a:pPr>
                <a:defRPr/>
              </a:pPr>
              <a:t>18</a:t>
            </a:fld>
            <a:endParaRPr lang="en-GB"/>
          </a:p>
        </p:txBody>
      </p:sp>
      <p:sp>
        <p:nvSpPr>
          <p:cNvPr id="2765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27651" name="Rectangle 3"/>
          <p:cNvSpPr>
            <a:spLocks noGrp="1" noChangeArrowheads="1"/>
          </p:cNvSpPr>
          <p:nvPr>
            <p:ph type="body" idx="1"/>
          </p:nvPr>
        </p:nvSpPr>
        <p:spPr/>
        <p:txBody>
          <a:bodyPr/>
          <a:lstStyle/>
          <a:p>
            <a:pPr eaLnBrk="1" hangingPunct="1">
              <a:defRPr/>
            </a:pPr>
            <a:r>
              <a:rPr lang="en-US">
                <a:latin typeface="Calibri"/>
              </a:rPr>
              <a:t>There are four diagrams here. The top two are about where people might be located on the Matrix. The first group (left) may be at (-1,-4) while on the right three possible groups are identified: X at (-2,-6), Y at +1,-4) and Z at (+2, +3).</a:t>
            </a:r>
          </a:p>
          <a:p>
            <a:pPr eaLnBrk="1" hangingPunct="1">
              <a:defRPr/>
            </a:pPr>
            <a:r>
              <a:rPr lang="en-US">
                <a:latin typeface="Calibri"/>
              </a:rPr>
              <a:t>The two lower diagrams show possible program paths. The green path (on left) that would lead a person/group from (-2,-7) to (+3, +3), while the blue section (right) simply helps people move from being moderately resistant(-2) to being fairly open (+3)</a:t>
            </a:r>
          </a:p>
        </p:txBody>
      </p:sp>
    </p:spTree>
    <p:extLst>
      <p:ext uri="{BB962C8B-B14F-4D97-AF65-F5344CB8AC3E}">
        <p14:creationId xmlns:p14="http://schemas.microsoft.com/office/powerpoint/2010/main" val="90734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pPr>
              <a:defRPr/>
            </a:pPr>
            <a:r>
              <a:rPr lang="en-GB"/>
              <a:t>PP_Matrix.ppt</a:t>
            </a:r>
          </a:p>
        </p:txBody>
      </p:sp>
      <p:sp>
        <p:nvSpPr>
          <p:cNvPr id="7" name="Rectangle 7"/>
          <p:cNvSpPr>
            <a:spLocks noGrp="1" noChangeArrowheads="1"/>
          </p:cNvSpPr>
          <p:nvPr>
            <p:ph type="sldNum" sz="quarter" idx="5"/>
          </p:nvPr>
        </p:nvSpPr>
        <p:spPr/>
        <p:txBody>
          <a:bodyPr/>
          <a:lstStyle/>
          <a:p>
            <a:pPr>
              <a:defRPr/>
            </a:pPr>
            <a:fld id="{6A3B1E47-5D5C-8046-8EA4-5A481A906201}" type="slidenum">
              <a:rPr lang="en-GB"/>
              <a:pPr>
                <a:defRPr/>
              </a:pPr>
              <a:t>19</a:t>
            </a:fld>
            <a:endParaRPr lang="en-GB"/>
          </a:p>
        </p:txBody>
      </p:sp>
      <p:sp>
        <p:nvSpPr>
          <p:cNvPr id="28674"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28675" name="Rectangle 3"/>
          <p:cNvSpPr>
            <a:spLocks noGrp="1" noChangeArrowheads="1"/>
          </p:cNvSpPr>
          <p:nvPr>
            <p:ph type="body" idx="1"/>
          </p:nvPr>
        </p:nvSpPr>
        <p:spPr/>
        <p:txBody>
          <a:bodyPr/>
          <a:lstStyle/>
          <a:p>
            <a:pPr eaLnBrk="1" hangingPunct="1">
              <a:defRPr/>
            </a:pPr>
            <a:r>
              <a:rPr lang="en-US">
                <a:latin typeface="Calibri"/>
              </a:rPr>
              <a:t>This simple animation illustrates the possible pathway a person (or group) might take in moving from a position of closed disbelief to becoming an enthusiastic follower of Jesus. (I once encountered a pastor in Asia who, 10 years earlier, had been the most wanted criminal in the capital city, but who got completely turned around by his encounter with Jesus Christ! This could have described his pilgrimage.)</a:t>
            </a:r>
          </a:p>
        </p:txBody>
      </p:sp>
    </p:spTree>
    <p:extLst>
      <p:ext uri="{BB962C8B-B14F-4D97-AF65-F5344CB8AC3E}">
        <p14:creationId xmlns:p14="http://schemas.microsoft.com/office/powerpoint/2010/main" val="2217167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pPr>
              <a:defRPr/>
            </a:pPr>
            <a:r>
              <a:rPr lang="en-GB"/>
              <a:t>PP_Matrix.ppt</a:t>
            </a:r>
          </a:p>
        </p:txBody>
      </p:sp>
      <p:sp>
        <p:nvSpPr>
          <p:cNvPr id="7" name="Rectangle 7"/>
          <p:cNvSpPr>
            <a:spLocks noGrp="1" noChangeArrowheads="1"/>
          </p:cNvSpPr>
          <p:nvPr>
            <p:ph type="sldNum" sz="quarter" idx="5"/>
          </p:nvPr>
        </p:nvSpPr>
        <p:spPr/>
        <p:txBody>
          <a:bodyPr/>
          <a:lstStyle/>
          <a:p>
            <a:pPr>
              <a:defRPr/>
            </a:pPr>
            <a:fld id="{FABC9272-4DB7-4141-85A2-692447DCEED7}" type="slidenum">
              <a:rPr lang="en-GB"/>
              <a:pPr>
                <a:defRPr/>
              </a:pPr>
              <a:t>20</a:t>
            </a:fld>
            <a:endParaRPr lang="en-GB"/>
          </a:p>
        </p:txBody>
      </p:sp>
      <p:sp>
        <p:nvSpPr>
          <p:cNvPr id="3789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37891" name="Rectangle 3"/>
          <p:cNvSpPr>
            <a:spLocks noGrp="1" noChangeArrowheads="1"/>
          </p:cNvSpPr>
          <p:nvPr>
            <p:ph type="body" idx="1"/>
          </p:nvPr>
        </p:nvSpPr>
        <p:spPr/>
        <p:txBody>
          <a:bodyPr/>
          <a:lstStyle/>
          <a:p>
            <a:pPr eaLnBrk="1" hangingPunct="1">
              <a:defRPr/>
            </a:pPr>
            <a:r>
              <a:rPr lang="en-US">
                <a:latin typeface="Calibri"/>
              </a:rPr>
              <a:t>This colourful pathway is used to unpack the process in greater detail. There are four recognised (and biblical) stages- Sowing, Watering, Reaping and Discipling. Each coloured ellipse in the pathway represents a different program within the overall strategy. It is prepared for an audience that is at a specific point in their spiritual journey. The first (green) one J is designed to move people to the right where it delivers audience to program K. Both of these (as well as L) have little specific content apart from raising awareness of a loving God. Their primary purpose is to bring about openness and put them in a position where they want to learn more. The 'seeds' are then watered (M) to the point that program N (possibly a very different kind of person-to-person ministry takes them through the process of taking the step of faith. Program O continues that process with appropriate discipling as the new convert is nurtured within a Christian fellowship.</a:t>
            </a:r>
          </a:p>
        </p:txBody>
      </p:sp>
    </p:spTree>
    <p:extLst>
      <p:ext uri="{BB962C8B-B14F-4D97-AF65-F5344CB8AC3E}">
        <p14:creationId xmlns:p14="http://schemas.microsoft.com/office/powerpoint/2010/main" val="4139542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pPr>
              <a:defRPr/>
            </a:pPr>
            <a:r>
              <a:rPr lang="en-GB"/>
              <a:t>PP_Matrix.ppt</a:t>
            </a:r>
          </a:p>
        </p:txBody>
      </p:sp>
      <p:sp>
        <p:nvSpPr>
          <p:cNvPr id="7" name="Rectangle 7"/>
          <p:cNvSpPr>
            <a:spLocks noGrp="1" noChangeArrowheads="1"/>
          </p:cNvSpPr>
          <p:nvPr>
            <p:ph type="sldNum" sz="quarter" idx="5"/>
          </p:nvPr>
        </p:nvSpPr>
        <p:spPr/>
        <p:txBody>
          <a:bodyPr/>
          <a:lstStyle/>
          <a:p>
            <a:pPr>
              <a:defRPr/>
            </a:pPr>
            <a:fld id="{94354EFD-F313-BA44-9A00-9D1973F1DAD4}" type="slidenum">
              <a:rPr lang="en-GB"/>
              <a:pPr>
                <a:defRPr/>
              </a:pPr>
              <a:t>21</a:t>
            </a:fld>
            <a:endParaRPr lang="en-GB"/>
          </a:p>
        </p:txBody>
      </p:sp>
      <p:sp>
        <p:nvSpPr>
          <p:cNvPr id="41986"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41987" name="Rectangle 3"/>
          <p:cNvSpPr>
            <a:spLocks noGrp="1" noChangeArrowheads="1"/>
          </p:cNvSpPr>
          <p:nvPr>
            <p:ph type="body" idx="1"/>
          </p:nvPr>
        </p:nvSpPr>
        <p:spPr/>
        <p:txBody>
          <a:bodyPr/>
          <a:lstStyle/>
          <a:p>
            <a:pPr eaLnBrk="1" hangingPunct="1">
              <a:defRPr/>
            </a:pPr>
            <a:r>
              <a:rPr lang="en-US">
                <a:latin typeface="Calibri"/>
              </a:rPr>
              <a:t>Now we come to address some hard realities... Some very bold claims are often made about 'how many people have been reached with the Gospel'. The key word here is 'reached'. We might debate what we mean by this term - but as messengers who are concerned about the impact of our communication we must surely be concerned that what we deliver is (a) understood and (b) produces the effect of drawing people closer to Jesus.  The sad reality is that we are often deceiving ourslves. We think we are speaking to a specific group of people but, alas, they do not understand what we are saying, they are not interested in it anyhow - and they simply switch off, and will never return again. This diagram illustrates efforts to reach a group at (-2-,-6) - but it is missing the mark completely.... Why?</a:t>
            </a:r>
          </a:p>
        </p:txBody>
      </p:sp>
    </p:spTree>
    <p:extLst>
      <p:ext uri="{BB962C8B-B14F-4D97-AF65-F5344CB8AC3E}">
        <p14:creationId xmlns:p14="http://schemas.microsoft.com/office/powerpoint/2010/main" val="365364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atin typeface="Calibri"/>
              </a:rPr>
              <a:t>Now we introduce another complication which originally impacted the western world but through globalisation is likely to impact most industrialised civilizations. Post-modernism and materialism have worked hand-in-hand to produce a culture of disbelief and scepticism in traditional religions. The result is that fewer and fewer people have an awareness of a Supreme Being (=God). The numbers of people who now describe themselves as Atheist or Agnostic has grown at an alarming rate (Note the 40% of 16-29 yr-olds), assisted in part (in the west) by educational systems that have sought to eliminate the impact of faith on contemporary life.</a:t>
            </a:r>
          </a:p>
          <a:p>
            <a:r>
              <a:rPr lang="en-US">
                <a:latin typeface="Calibri"/>
              </a:rPr>
              <a:t>This means that a lot more work needs to be done in the lower parts of the Matrix.</a:t>
            </a:r>
          </a:p>
        </p:txBody>
      </p:sp>
      <p:sp>
        <p:nvSpPr>
          <p:cNvPr id="4" name="Slide Number Placeholder 3"/>
          <p:cNvSpPr>
            <a:spLocks noGrp="1"/>
          </p:cNvSpPr>
          <p:nvPr>
            <p:ph type="sldNum" sz="quarter" idx="10"/>
          </p:nvPr>
        </p:nvSpPr>
        <p:spPr/>
        <p:txBody>
          <a:bodyPr/>
          <a:lstStyle/>
          <a:p>
            <a:fld id="{3BFF0D26-AF13-4046-BD92-DC1DB5B808ED}" type="slidenum">
              <a:rPr lang="en-US" smtClean="0"/>
              <a:t>22</a:t>
            </a:fld>
            <a:endParaRPr lang="en-US"/>
          </a:p>
        </p:txBody>
      </p:sp>
    </p:spTree>
    <p:extLst>
      <p:ext uri="{BB962C8B-B14F-4D97-AF65-F5344CB8AC3E}">
        <p14:creationId xmlns:p14="http://schemas.microsoft.com/office/powerpoint/2010/main" val="25338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atin typeface="Calibri"/>
              </a:rPr>
              <a:t>The original Matrix was based on work done by James Engel in the mid 1970s but it is now an outdated model. The world has moved on. With that in mind a revised Matrix now includes stages - from -7 to -10 on the vertical axis. The process begins now with addressing those who are so materialistically conditioned in their worldview that they have no concept of a Supreme Being, a Creator, a God who loves them. Nothing could be further from their understanding...! Moreover, they really are not interested in knowing... So what can we do - as communicators?</a:t>
            </a:r>
          </a:p>
        </p:txBody>
      </p:sp>
      <p:sp>
        <p:nvSpPr>
          <p:cNvPr id="4" name="Slide Number Placeholder 3"/>
          <p:cNvSpPr>
            <a:spLocks noGrp="1"/>
          </p:cNvSpPr>
          <p:nvPr>
            <p:ph type="sldNum" sz="quarter" idx="10"/>
          </p:nvPr>
        </p:nvSpPr>
        <p:spPr/>
        <p:txBody>
          <a:bodyPr/>
          <a:lstStyle/>
          <a:p>
            <a:fld id="{3BFF0D26-AF13-4046-BD92-DC1DB5B808ED}" type="slidenum">
              <a:rPr lang="en-US" smtClean="0"/>
              <a:t>23</a:t>
            </a:fld>
            <a:endParaRPr lang="en-US"/>
          </a:p>
        </p:txBody>
      </p:sp>
    </p:spTree>
    <p:extLst>
      <p:ext uri="{BB962C8B-B14F-4D97-AF65-F5344CB8AC3E}">
        <p14:creationId xmlns:p14="http://schemas.microsoft.com/office/powerpoint/2010/main" val="1060052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pPr>
              <a:defRPr/>
            </a:pPr>
            <a:r>
              <a:rPr lang="en-GB"/>
              <a:t>PP_Matrix.ppt</a:t>
            </a:r>
          </a:p>
        </p:txBody>
      </p:sp>
      <p:sp>
        <p:nvSpPr>
          <p:cNvPr id="7" name="Rectangle 7"/>
          <p:cNvSpPr>
            <a:spLocks noGrp="1" noChangeArrowheads="1"/>
          </p:cNvSpPr>
          <p:nvPr>
            <p:ph type="sldNum" sz="quarter" idx="5"/>
          </p:nvPr>
        </p:nvSpPr>
        <p:spPr/>
        <p:txBody>
          <a:bodyPr/>
          <a:lstStyle/>
          <a:p>
            <a:pPr>
              <a:defRPr/>
            </a:pPr>
            <a:fld id="{A50CB3E6-E810-5C47-9873-7194DB03AD54}" type="slidenum">
              <a:rPr lang="en-GB"/>
              <a:pPr>
                <a:defRPr/>
              </a:pPr>
              <a:t>3</a:t>
            </a:fld>
            <a:endParaRPr lang="en-GB"/>
          </a:p>
        </p:txBody>
      </p:sp>
      <p:sp>
        <p:nvSpPr>
          <p:cNvPr id="21506"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21507" name="Rectangle 3"/>
          <p:cNvSpPr>
            <a:spLocks noGrp="1" noChangeArrowheads="1"/>
          </p:cNvSpPr>
          <p:nvPr>
            <p:ph type="body" idx="1"/>
          </p:nvPr>
        </p:nvSpPr>
        <p:spPr/>
        <p:txBody>
          <a:bodyPr/>
          <a:lstStyle/>
          <a:p>
            <a:pPr eaLnBrk="1" hangingPunct="1">
              <a:defRPr/>
            </a:pPr>
            <a:r>
              <a:rPr lang="en-US">
                <a:cs typeface="+mn-cs"/>
              </a:rPr>
              <a:t>Meeting people where they are at is perhaps the</a:t>
            </a:r>
            <a:r>
              <a:rPr lang="en-US" baseline="0">
                <a:cs typeface="+mn-cs"/>
              </a:rPr>
              <a:t> most important thing we can learn from (The Gray Matrix) TGM. This understanding has many dimensions. Here are some of the main ones. Each is worthy of discussion in specific contexts.</a:t>
            </a:r>
            <a:endParaRPr lang="en-US">
              <a:cs typeface="+mn-cs"/>
            </a:endParaRPr>
          </a:p>
        </p:txBody>
      </p:sp>
    </p:spTree>
    <p:extLst>
      <p:ext uri="{BB962C8B-B14F-4D97-AF65-F5344CB8AC3E}">
        <p14:creationId xmlns:p14="http://schemas.microsoft.com/office/powerpoint/2010/main" val="2611358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atin typeface="Calibri"/>
              </a:rPr>
              <a:t>The revised Matrix now looks like this. It has codename 'TGMX' - The Gray Matrix Extended.  The simplified Matrix as described earlier can still be used but it is recommended that for any serious work, particularly in the materialistic world, the TGMX be used.</a:t>
            </a:r>
          </a:p>
        </p:txBody>
      </p:sp>
      <p:sp>
        <p:nvSpPr>
          <p:cNvPr id="4" name="Slide Number Placeholder 3"/>
          <p:cNvSpPr>
            <a:spLocks noGrp="1"/>
          </p:cNvSpPr>
          <p:nvPr>
            <p:ph type="sldNum" sz="quarter" idx="10"/>
          </p:nvPr>
        </p:nvSpPr>
        <p:spPr/>
        <p:txBody>
          <a:bodyPr/>
          <a:lstStyle/>
          <a:p>
            <a:fld id="{3BFF0D26-AF13-4046-BD92-DC1DB5B808ED}" type="slidenum">
              <a:rPr lang="en-US" smtClean="0"/>
              <a:t>24</a:t>
            </a:fld>
            <a:endParaRPr lang="en-US"/>
          </a:p>
        </p:txBody>
      </p:sp>
    </p:spTree>
    <p:extLst>
      <p:ext uri="{BB962C8B-B14F-4D97-AF65-F5344CB8AC3E}">
        <p14:creationId xmlns:p14="http://schemas.microsoft.com/office/powerpoint/2010/main" val="3469578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pPr>
              <a:defRPr/>
            </a:pPr>
            <a:r>
              <a:rPr lang="en-GB"/>
              <a:t>PP_Matrix.ppt</a:t>
            </a:r>
          </a:p>
        </p:txBody>
      </p:sp>
      <p:sp>
        <p:nvSpPr>
          <p:cNvPr id="7" name="Rectangle 7"/>
          <p:cNvSpPr>
            <a:spLocks noGrp="1" noChangeArrowheads="1"/>
          </p:cNvSpPr>
          <p:nvPr>
            <p:ph type="sldNum" sz="quarter" idx="5"/>
          </p:nvPr>
        </p:nvSpPr>
        <p:spPr/>
        <p:txBody>
          <a:bodyPr/>
          <a:lstStyle/>
          <a:p>
            <a:pPr>
              <a:defRPr/>
            </a:pPr>
            <a:fld id="{75AAC4BF-6A73-CB46-80D0-19338207123C}" type="slidenum">
              <a:rPr lang="en-GB"/>
              <a:pPr>
                <a:defRPr/>
              </a:pPr>
              <a:t>25</a:t>
            </a:fld>
            <a:endParaRPr lang="en-GB"/>
          </a:p>
        </p:txBody>
      </p:sp>
      <p:sp>
        <p:nvSpPr>
          <p:cNvPr id="38914"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38915" name="Rectangle 3"/>
          <p:cNvSpPr>
            <a:spLocks noGrp="1" noChangeArrowheads="1"/>
          </p:cNvSpPr>
          <p:nvPr>
            <p:ph type="body" idx="1"/>
          </p:nvPr>
        </p:nvSpPr>
        <p:spPr/>
        <p:txBody>
          <a:bodyPr/>
          <a:lstStyle/>
          <a:p>
            <a:pPr eaLnBrk="1" hangingPunct="1">
              <a:defRPr/>
            </a:pPr>
            <a:r>
              <a:rPr lang="en-US">
                <a:latin typeface="Calibri"/>
              </a:rPr>
              <a:t>Here is a very quick example of how we might determine how well suited our programs  are to their intended audiences. On the left we see where three groups are located on TGM - but on the right it shows where in fact our programs are 'landing'. Most are only appreciated (and understood? by those who are already believers. All programs assume that people will want to listen to the Gospel when in reality many do not...</a:t>
            </a:r>
          </a:p>
        </p:txBody>
      </p:sp>
    </p:spTree>
    <p:extLst>
      <p:ext uri="{BB962C8B-B14F-4D97-AF65-F5344CB8AC3E}">
        <p14:creationId xmlns:p14="http://schemas.microsoft.com/office/powerpoint/2010/main" val="4105846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atin typeface="Calibri"/>
              </a:rPr>
              <a:t>Here is a summary of four of the basic uses of the Gray Matrix. These are all related to operations. In addition to these primary uses it also has great value in training and orientation.</a:t>
            </a:r>
          </a:p>
        </p:txBody>
      </p:sp>
      <p:sp>
        <p:nvSpPr>
          <p:cNvPr id="4" name="Slide Number Placeholder 3"/>
          <p:cNvSpPr>
            <a:spLocks noGrp="1"/>
          </p:cNvSpPr>
          <p:nvPr>
            <p:ph type="sldNum" sz="quarter" idx="10"/>
          </p:nvPr>
        </p:nvSpPr>
        <p:spPr/>
        <p:txBody>
          <a:bodyPr/>
          <a:lstStyle/>
          <a:p>
            <a:fld id="{3BFF0D26-AF13-4046-BD92-DC1DB5B808ED}" type="slidenum">
              <a:rPr lang="en-US" smtClean="0"/>
              <a:t>26</a:t>
            </a:fld>
            <a:endParaRPr lang="en-US"/>
          </a:p>
        </p:txBody>
      </p:sp>
    </p:spTree>
    <p:extLst>
      <p:ext uri="{BB962C8B-B14F-4D97-AF65-F5344CB8AC3E}">
        <p14:creationId xmlns:p14="http://schemas.microsoft.com/office/powerpoint/2010/main" val="41095231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atin typeface="Calibri"/>
              </a:rPr>
              <a:t>Now we look more closely at how we can use the Matrix - practically. Here a very basic approach is suggested for a team approach. You will need a blank Matrix to do this exercise. This addresses both the x- and the y-axis with two basic questions. The next page looks at some possible probing questions that might help.</a:t>
            </a:r>
          </a:p>
        </p:txBody>
      </p:sp>
      <p:sp>
        <p:nvSpPr>
          <p:cNvPr id="4" name="Slide Number Placeholder 3"/>
          <p:cNvSpPr>
            <a:spLocks noGrp="1"/>
          </p:cNvSpPr>
          <p:nvPr>
            <p:ph type="sldNum" sz="quarter" idx="10"/>
          </p:nvPr>
        </p:nvSpPr>
        <p:spPr/>
        <p:txBody>
          <a:bodyPr/>
          <a:lstStyle/>
          <a:p>
            <a:fld id="{3BFF0D26-AF13-4046-BD92-DC1DB5B808ED}" type="slidenum">
              <a:rPr lang="en-US" smtClean="0"/>
              <a:t>27</a:t>
            </a:fld>
            <a:endParaRPr lang="en-US"/>
          </a:p>
        </p:txBody>
      </p:sp>
    </p:spTree>
    <p:extLst>
      <p:ext uri="{BB962C8B-B14F-4D97-AF65-F5344CB8AC3E}">
        <p14:creationId xmlns:p14="http://schemas.microsoft.com/office/powerpoint/2010/main" val="1142629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atin typeface="Calibri"/>
              </a:rPr>
              <a:t>Here are some possible questions that will shed light on how much knowledge of the Gospel that people may have. These are given as practical examples - but can be adapted to the culture and religious background of the people. Openness is addressed in the next slide...</a:t>
            </a:r>
          </a:p>
        </p:txBody>
      </p:sp>
      <p:sp>
        <p:nvSpPr>
          <p:cNvPr id="4" name="Slide Number Placeholder 3"/>
          <p:cNvSpPr>
            <a:spLocks noGrp="1"/>
          </p:cNvSpPr>
          <p:nvPr>
            <p:ph type="sldNum" sz="quarter" idx="10"/>
          </p:nvPr>
        </p:nvSpPr>
        <p:spPr/>
        <p:txBody>
          <a:bodyPr/>
          <a:lstStyle/>
          <a:p>
            <a:fld id="{3BFF0D26-AF13-4046-BD92-DC1DB5B808ED}" type="slidenum">
              <a:rPr lang="en-US" smtClean="0"/>
              <a:t>28</a:t>
            </a:fld>
            <a:endParaRPr lang="en-US"/>
          </a:p>
        </p:txBody>
      </p:sp>
    </p:spTree>
    <p:extLst>
      <p:ext uri="{BB962C8B-B14F-4D97-AF65-F5344CB8AC3E}">
        <p14:creationId xmlns:p14="http://schemas.microsoft.com/office/powerpoint/2010/main" val="67885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atin typeface="Calibri"/>
              </a:rPr>
              <a:t>Here are some suggested questions that will indicate horizontal positioning.</a:t>
            </a:r>
          </a:p>
        </p:txBody>
      </p:sp>
      <p:sp>
        <p:nvSpPr>
          <p:cNvPr id="4" name="Slide Number Placeholder 3"/>
          <p:cNvSpPr>
            <a:spLocks noGrp="1"/>
          </p:cNvSpPr>
          <p:nvPr>
            <p:ph type="sldNum" sz="quarter" idx="10"/>
          </p:nvPr>
        </p:nvSpPr>
        <p:spPr/>
        <p:txBody>
          <a:bodyPr/>
          <a:lstStyle/>
          <a:p>
            <a:fld id="{3BFF0D26-AF13-4046-BD92-DC1DB5B808ED}" type="slidenum">
              <a:rPr lang="en-US" smtClean="0"/>
              <a:t>29</a:t>
            </a:fld>
            <a:endParaRPr lang="en-US"/>
          </a:p>
        </p:txBody>
      </p:sp>
    </p:spTree>
    <p:extLst>
      <p:ext uri="{BB962C8B-B14F-4D97-AF65-F5344CB8AC3E}">
        <p14:creationId xmlns:p14="http://schemas.microsoft.com/office/powerpoint/2010/main" val="10943539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atin typeface="Calibri"/>
              </a:rPr>
              <a:t>This looks at the suitability of our existing programs. Are they reaching the intended audience? For this to be helpful we need to conduct this study carefully and with complete honesty...</a:t>
            </a:r>
          </a:p>
        </p:txBody>
      </p:sp>
      <p:sp>
        <p:nvSpPr>
          <p:cNvPr id="4" name="Slide Number Placeholder 3"/>
          <p:cNvSpPr>
            <a:spLocks noGrp="1"/>
          </p:cNvSpPr>
          <p:nvPr>
            <p:ph type="sldNum" sz="quarter" idx="10"/>
          </p:nvPr>
        </p:nvSpPr>
        <p:spPr/>
        <p:txBody>
          <a:bodyPr/>
          <a:lstStyle/>
          <a:p>
            <a:fld id="{3BFF0D26-AF13-4046-BD92-DC1DB5B808ED}" type="slidenum">
              <a:rPr lang="en-US" smtClean="0"/>
              <a:t>30</a:t>
            </a:fld>
            <a:endParaRPr lang="en-US"/>
          </a:p>
        </p:txBody>
      </p:sp>
    </p:spTree>
    <p:extLst>
      <p:ext uri="{BB962C8B-B14F-4D97-AF65-F5344CB8AC3E}">
        <p14:creationId xmlns:p14="http://schemas.microsoft.com/office/powerpoint/2010/main" val="9161159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atin typeface="Calibri"/>
              </a:rPr>
              <a:t>It is important that we know the process. When people show an interest in Gospel they will grow in their understanding. As they grow they will need something more - or something bigger. It is just like finding clothes to fit our growing children.</a:t>
            </a:r>
          </a:p>
          <a:p>
            <a:r>
              <a:rPr lang="en-US">
                <a:latin typeface="Calibri"/>
              </a:rPr>
              <a:t>But while they are growing others will also be starting their journey to faith. This means we still need to have a program for beginners - but also for those who move on. And so the process continues. Soon we shall need three, and more. We also need to have programs for new believers - as well as those who are more mature Christians.</a:t>
            </a:r>
          </a:p>
        </p:txBody>
      </p:sp>
      <p:sp>
        <p:nvSpPr>
          <p:cNvPr id="4" name="Slide Number Placeholder 3"/>
          <p:cNvSpPr>
            <a:spLocks noGrp="1"/>
          </p:cNvSpPr>
          <p:nvPr>
            <p:ph type="sldNum" sz="quarter" idx="10"/>
          </p:nvPr>
        </p:nvSpPr>
        <p:spPr/>
        <p:txBody>
          <a:bodyPr/>
          <a:lstStyle/>
          <a:p>
            <a:fld id="{3BFF0D26-AF13-4046-BD92-DC1DB5B808ED}" type="slidenum">
              <a:rPr lang="en-US" smtClean="0"/>
              <a:t>31</a:t>
            </a:fld>
            <a:endParaRPr lang="en-US"/>
          </a:p>
        </p:txBody>
      </p:sp>
    </p:spTree>
    <p:extLst>
      <p:ext uri="{BB962C8B-B14F-4D97-AF65-F5344CB8AC3E}">
        <p14:creationId xmlns:p14="http://schemas.microsoft.com/office/powerpoint/2010/main" val="15493333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FF0D26-AF13-4046-BD92-DC1DB5B808ED}" type="slidenum">
              <a:rPr lang="en-US" smtClean="0"/>
              <a:t>32</a:t>
            </a:fld>
            <a:endParaRPr lang="en-US"/>
          </a:p>
        </p:txBody>
      </p:sp>
    </p:spTree>
    <p:extLst>
      <p:ext uri="{BB962C8B-B14F-4D97-AF65-F5344CB8AC3E}">
        <p14:creationId xmlns:p14="http://schemas.microsoft.com/office/powerpoint/2010/main" val="10527586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atin typeface="Calibri"/>
              </a:rPr>
              <a:t>This is just the beginning. You may continue to enhance your understanding of TGM by a variety of methods: (1) the TGM web site; (2) the booklet for download from ISSUU; (3) downloading copies of a blank Gray Matrix so that you can begin using it.</a:t>
            </a:r>
          </a:p>
          <a:p>
            <a:r>
              <a:rPr lang="en-US">
                <a:latin typeface="Calibri"/>
              </a:rPr>
              <a:t>You may also want to share what you have learned with others. If so you may request a copy of this presentation or download a version version from the web.</a:t>
            </a:r>
          </a:p>
        </p:txBody>
      </p:sp>
      <p:sp>
        <p:nvSpPr>
          <p:cNvPr id="4" name="Slide Number Placeholder 3"/>
          <p:cNvSpPr>
            <a:spLocks noGrp="1"/>
          </p:cNvSpPr>
          <p:nvPr>
            <p:ph type="sldNum" sz="quarter" idx="10"/>
          </p:nvPr>
        </p:nvSpPr>
        <p:spPr/>
        <p:txBody>
          <a:bodyPr/>
          <a:lstStyle/>
          <a:p>
            <a:fld id="{3BFF0D26-AF13-4046-BD92-DC1DB5B808ED}" type="slidenum">
              <a:rPr lang="en-US" smtClean="0"/>
              <a:t>33</a:t>
            </a:fld>
            <a:endParaRPr lang="en-US"/>
          </a:p>
        </p:txBody>
      </p:sp>
    </p:spTree>
    <p:extLst>
      <p:ext uri="{BB962C8B-B14F-4D97-AF65-F5344CB8AC3E}">
        <p14:creationId xmlns:p14="http://schemas.microsoft.com/office/powerpoint/2010/main" val="2531143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pPr>
              <a:defRPr/>
            </a:pPr>
            <a:r>
              <a:rPr lang="en-GB"/>
              <a:t>PP_Matrix.ppt</a:t>
            </a:r>
          </a:p>
        </p:txBody>
      </p:sp>
      <p:sp>
        <p:nvSpPr>
          <p:cNvPr id="7" name="Rectangle 7"/>
          <p:cNvSpPr>
            <a:spLocks noGrp="1" noChangeArrowheads="1"/>
          </p:cNvSpPr>
          <p:nvPr>
            <p:ph type="sldNum" sz="quarter" idx="5"/>
          </p:nvPr>
        </p:nvSpPr>
        <p:spPr/>
        <p:txBody>
          <a:bodyPr/>
          <a:lstStyle/>
          <a:p>
            <a:pPr>
              <a:defRPr/>
            </a:pPr>
            <a:fld id="{EBA4A0B4-F98C-2C43-8F79-31CDECA20D3A}" type="slidenum">
              <a:rPr lang="en-GB"/>
              <a:pPr>
                <a:defRPr/>
              </a:pPr>
              <a:t>4</a:t>
            </a:fld>
            <a:endParaRPr lang="en-GB"/>
          </a:p>
        </p:txBody>
      </p:sp>
      <p:sp>
        <p:nvSpPr>
          <p:cNvPr id="2253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22531" name="Rectangle 3"/>
          <p:cNvSpPr>
            <a:spLocks noGrp="1" noChangeArrowheads="1"/>
          </p:cNvSpPr>
          <p:nvPr>
            <p:ph type="body" idx="1"/>
          </p:nvPr>
        </p:nvSpPr>
        <p:spPr/>
        <p:txBody>
          <a:bodyPr/>
          <a:lstStyle/>
          <a:p>
            <a:pPr eaLnBrk="1" hangingPunct="1">
              <a:defRPr/>
            </a:pPr>
            <a:r>
              <a:rPr lang="en-US">
                <a:cs typeface="+mn-cs"/>
              </a:rPr>
              <a:t>How much people know and understand already about God and the Christian message is most important for us as</a:t>
            </a:r>
            <a:r>
              <a:rPr lang="en-US" baseline="0">
                <a:cs typeface="+mn-cs"/>
              </a:rPr>
              <a:t> communicators. We also need to know what they misunderstand (understand wrongly). This vertical scale identifies some of the main points they will come to know and understand as their interest and knowledge grows… It is a growth in spiritual awareness and the process of becoming alive in the Spirit.  It is about glorifying God and enjoying Him forever (as in the Westminster Confession).</a:t>
            </a:r>
            <a:endParaRPr lang="en-US">
              <a:cs typeface="+mn-cs"/>
            </a:endParaRPr>
          </a:p>
        </p:txBody>
      </p:sp>
    </p:spTree>
    <p:extLst>
      <p:ext uri="{BB962C8B-B14F-4D97-AF65-F5344CB8AC3E}">
        <p14:creationId xmlns:p14="http://schemas.microsoft.com/office/powerpoint/2010/main" val="3032270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pPr>
              <a:defRPr/>
            </a:pPr>
            <a:r>
              <a:rPr lang="en-GB"/>
              <a:t>PP_Matrix.ppt</a:t>
            </a:r>
          </a:p>
        </p:txBody>
      </p:sp>
      <p:sp>
        <p:nvSpPr>
          <p:cNvPr id="7" name="Rectangle 7"/>
          <p:cNvSpPr>
            <a:spLocks noGrp="1" noChangeArrowheads="1"/>
          </p:cNvSpPr>
          <p:nvPr>
            <p:ph type="sldNum" sz="quarter" idx="5"/>
          </p:nvPr>
        </p:nvSpPr>
        <p:spPr/>
        <p:txBody>
          <a:bodyPr/>
          <a:lstStyle/>
          <a:p>
            <a:pPr>
              <a:defRPr/>
            </a:pPr>
            <a:fld id="{6834E46E-29FA-5148-9640-CAACD84CFC47}" type="slidenum">
              <a:rPr lang="en-GB"/>
              <a:pPr>
                <a:defRPr/>
              </a:pPr>
              <a:t>5</a:t>
            </a:fld>
            <a:endParaRPr lang="en-GB"/>
          </a:p>
        </p:txBody>
      </p:sp>
      <p:sp>
        <p:nvSpPr>
          <p:cNvPr id="23554"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23555" name="Rectangle 3"/>
          <p:cNvSpPr>
            <a:spLocks noGrp="1" noChangeArrowheads="1"/>
          </p:cNvSpPr>
          <p:nvPr>
            <p:ph type="body" idx="1"/>
          </p:nvPr>
        </p:nvSpPr>
        <p:spPr/>
        <p:txBody>
          <a:bodyPr/>
          <a:lstStyle/>
          <a:p>
            <a:pPr eaLnBrk="1" hangingPunct="1">
              <a:defRPr/>
            </a:pPr>
            <a:r>
              <a:rPr lang="en-US">
                <a:cs typeface="+mn-cs"/>
              </a:rPr>
              <a:t>We could describe this horizontal</a:t>
            </a:r>
            <a:r>
              <a:rPr lang="en-US" baseline="0">
                <a:cs typeface="+mn-cs"/>
              </a:rPr>
              <a:t> scale in a variety of ways – but Openness is possibly the simplest. It is also about Attitude toward God, the Gospel, Jesus Christ and his Church. Closely related to both of these is the matter of relationships and how we cultivate them in today’s world, where equality and acceptance are so prevalent – especially in western society. We can easily be so zealous in trying to teach what we perceive as The Truth that we overlook the importance of establishing trust and credibility through caring and showing understanding and compassion. People need to feel they are loved, appreciated and understood before they will show any interest in listening… This will no doubt vary from one culture to another but in the west this is very much the current situation.</a:t>
            </a:r>
            <a:endParaRPr lang="en-US">
              <a:cs typeface="+mn-cs"/>
            </a:endParaRPr>
          </a:p>
        </p:txBody>
      </p:sp>
    </p:spTree>
    <p:extLst>
      <p:ext uri="{BB962C8B-B14F-4D97-AF65-F5344CB8AC3E}">
        <p14:creationId xmlns:p14="http://schemas.microsoft.com/office/powerpoint/2010/main" val="4244300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pPr>
              <a:defRPr/>
            </a:pPr>
            <a:r>
              <a:rPr lang="en-GB"/>
              <a:t>PP_Matrix.ppt</a:t>
            </a:r>
          </a:p>
        </p:txBody>
      </p:sp>
      <p:sp>
        <p:nvSpPr>
          <p:cNvPr id="7" name="Rectangle 7"/>
          <p:cNvSpPr>
            <a:spLocks noGrp="1" noChangeArrowheads="1"/>
          </p:cNvSpPr>
          <p:nvPr>
            <p:ph type="sldNum" sz="quarter" idx="5"/>
          </p:nvPr>
        </p:nvSpPr>
        <p:spPr/>
        <p:txBody>
          <a:bodyPr/>
          <a:lstStyle/>
          <a:p>
            <a:pPr>
              <a:defRPr/>
            </a:pPr>
            <a:fld id="{C07E0141-8844-744A-B4B3-AC26B86BF6C2}" type="slidenum">
              <a:rPr lang="en-GB"/>
              <a:pPr>
                <a:defRPr/>
              </a:pPr>
              <a:t>6</a:t>
            </a:fld>
            <a:endParaRPr lang="en-GB"/>
          </a:p>
        </p:txBody>
      </p:sp>
      <p:sp>
        <p:nvSpPr>
          <p:cNvPr id="24578"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24579" name="Rectangle 3"/>
          <p:cNvSpPr>
            <a:spLocks noGrp="1" noChangeArrowheads="1"/>
          </p:cNvSpPr>
          <p:nvPr>
            <p:ph type="body" idx="1"/>
          </p:nvPr>
        </p:nvSpPr>
        <p:spPr/>
        <p:txBody>
          <a:bodyPr/>
          <a:lstStyle/>
          <a:p>
            <a:pPr eaLnBrk="1" hangingPunct="1">
              <a:defRPr/>
            </a:pPr>
            <a:r>
              <a:rPr lang="en-US">
                <a:cs typeface="+mn-cs"/>
              </a:rPr>
              <a:t>Combining these two dimensions – Knowledge and Openness – into one diagram yields a very interesting result. Hopefully it helps us understand with greater clarity what</a:t>
            </a:r>
            <a:r>
              <a:rPr lang="en-US" baseline="0">
                <a:cs typeface="+mn-cs"/>
              </a:rPr>
              <a:t> we need to be saying/doing and how we need to communicate this… Let’s look at it more closely…</a:t>
            </a:r>
            <a:endParaRPr lang="en-US">
              <a:cs typeface="+mn-cs"/>
            </a:endParaRPr>
          </a:p>
        </p:txBody>
      </p:sp>
    </p:spTree>
    <p:extLst>
      <p:ext uri="{BB962C8B-B14F-4D97-AF65-F5344CB8AC3E}">
        <p14:creationId xmlns:p14="http://schemas.microsoft.com/office/powerpoint/2010/main" val="3483504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pPr>
              <a:defRPr/>
            </a:pPr>
            <a:r>
              <a:rPr lang="en-GB"/>
              <a:t>PP_Matrix.ppt</a:t>
            </a:r>
          </a:p>
        </p:txBody>
      </p:sp>
      <p:sp>
        <p:nvSpPr>
          <p:cNvPr id="7" name="Rectangle 7"/>
          <p:cNvSpPr>
            <a:spLocks noGrp="1" noChangeArrowheads="1"/>
          </p:cNvSpPr>
          <p:nvPr>
            <p:ph type="sldNum" sz="quarter" idx="5"/>
          </p:nvPr>
        </p:nvSpPr>
        <p:spPr/>
        <p:txBody>
          <a:bodyPr/>
          <a:lstStyle/>
          <a:p>
            <a:pPr>
              <a:defRPr/>
            </a:pPr>
            <a:fld id="{5E563C4E-FB37-DB4F-8E95-605077CA9CA7}" type="slidenum">
              <a:rPr lang="en-GB"/>
              <a:pPr>
                <a:defRPr/>
              </a:pPr>
              <a:t>8</a:t>
            </a:fld>
            <a:endParaRPr lang="en-GB"/>
          </a:p>
        </p:txBody>
      </p:sp>
      <p:sp>
        <p:nvSpPr>
          <p:cNvPr id="2560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25603" name="Rectangle 3"/>
          <p:cNvSpPr>
            <a:spLocks noGrp="1" noChangeArrowheads="1"/>
          </p:cNvSpPr>
          <p:nvPr>
            <p:ph type="body" idx="1"/>
          </p:nvPr>
        </p:nvSpPr>
        <p:spPr/>
        <p:txBody>
          <a:bodyPr/>
          <a:lstStyle/>
          <a:p>
            <a:pPr eaLnBrk="1" hangingPunct="1">
              <a:defRPr/>
            </a:pPr>
            <a:r>
              <a:rPr lang="en-US">
                <a:cs typeface="+mn-cs"/>
              </a:rPr>
              <a:t>You will see that this (mathematical) model depicts four distinct areas. Let’s call them ‘quadrants’ (or sectors)…</a:t>
            </a:r>
          </a:p>
        </p:txBody>
      </p:sp>
    </p:spTree>
    <p:extLst>
      <p:ext uri="{BB962C8B-B14F-4D97-AF65-F5344CB8AC3E}">
        <p14:creationId xmlns:p14="http://schemas.microsoft.com/office/powerpoint/2010/main" val="363462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pPr>
              <a:defRPr/>
            </a:pPr>
            <a:r>
              <a:rPr lang="en-GB"/>
              <a:t>PP_Matrix.ppt</a:t>
            </a:r>
          </a:p>
        </p:txBody>
      </p:sp>
      <p:sp>
        <p:nvSpPr>
          <p:cNvPr id="7" name="Rectangle 7"/>
          <p:cNvSpPr>
            <a:spLocks noGrp="1" noChangeArrowheads="1"/>
          </p:cNvSpPr>
          <p:nvPr>
            <p:ph type="sldNum" sz="quarter" idx="5"/>
          </p:nvPr>
        </p:nvSpPr>
        <p:spPr/>
        <p:txBody>
          <a:bodyPr/>
          <a:lstStyle/>
          <a:p>
            <a:pPr>
              <a:defRPr/>
            </a:pPr>
            <a:fld id="{5E563C4E-FB37-DB4F-8E95-605077CA9CA7}" type="slidenum">
              <a:rPr lang="en-GB"/>
              <a:pPr>
                <a:defRPr/>
              </a:pPr>
              <a:t>9</a:t>
            </a:fld>
            <a:endParaRPr lang="en-GB"/>
          </a:p>
        </p:txBody>
      </p:sp>
      <p:sp>
        <p:nvSpPr>
          <p:cNvPr id="2560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25603" name="Rectangle 3"/>
          <p:cNvSpPr>
            <a:spLocks noGrp="1" noChangeArrowheads="1"/>
          </p:cNvSpPr>
          <p:nvPr>
            <p:ph type="body" idx="1"/>
          </p:nvPr>
        </p:nvSpPr>
        <p:spPr/>
        <p:txBody>
          <a:bodyPr/>
          <a:lstStyle/>
          <a:p>
            <a:pPr eaLnBrk="1" hangingPunct="1">
              <a:defRPr/>
            </a:pPr>
            <a:r>
              <a:rPr lang="en-US">
                <a:cs typeface="+mn-cs"/>
              </a:rPr>
              <a:t>We like to begin Quadrant</a:t>
            </a:r>
            <a:r>
              <a:rPr lang="en-US" baseline="0">
                <a:cs typeface="+mn-cs"/>
              </a:rPr>
              <a:t> A (bottom left). Here are some of the common characteristics of people in this section. You may recognize some of these characteristics in people you know… There are also many examples of these kinds of people in the Bible…</a:t>
            </a:r>
            <a:endParaRPr lang="en-US">
              <a:cs typeface="+mn-cs"/>
            </a:endParaRPr>
          </a:p>
        </p:txBody>
      </p:sp>
    </p:spTree>
    <p:extLst>
      <p:ext uri="{BB962C8B-B14F-4D97-AF65-F5344CB8AC3E}">
        <p14:creationId xmlns:p14="http://schemas.microsoft.com/office/powerpoint/2010/main" val="798654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pPr>
              <a:defRPr/>
            </a:pPr>
            <a:r>
              <a:rPr lang="en-GB"/>
              <a:t>PP_Matrix.ppt</a:t>
            </a:r>
          </a:p>
        </p:txBody>
      </p:sp>
      <p:sp>
        <p:nvSpPr>
          <p:cNvPr id="7" name="Rectangle 7"/>
          <p:cNvSpPr>
            <a:spLocks noGrp="1" noChangeArrowheads="1"/>
          </p:cNvSpPr>
          <p:nvPr>
            <p:ph type="sldNum" sz="quarter" idx="5"/>
          </p:nvPr>
        </p:nvSpPr>
        <p:spPr/>
        <p:txBody>
          <a:bodyPr/>
          <a:lstStyle/>
          <a:p>
            <a:pPr>
              <a:defRPr/>
            </a:pPr>
            <a:fld id="{5E563C4E-FB37-DB4F-8E95-605077CA9CA7}" type="slidenum">
              <a:rPr lang="en-GB"/>
              <a:pPr>
                <a:defRPr/>
              </a:pPr>
              <a:t>10</a:t>
            </a:fld>
            <a:endParaRPr lang="en-GB"/>
          </a:p>
        </p:txBody>
      </p:sp>
      <p:sp>
        <p:nvSpPr>
          <p:cNvPr id="2560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25603" name="Rectangle 3"/>
          <p:cNvSpPr>
            <a:spLocks noGrp="1" noChangeArrowheads="1"/>
          </p:cNvSpPr>
          <p:nvPr>
            <p:ph type="body" idx="1"/>
          </p:nvPr>
        </p:nvSpPr>
        <p:spPr/>
        <p:txBody>
          <a:bodyPr/>
          <a:lstStyle/>
          <a:p>
            <a:pPr eaLnBrk="1" hangingPunct="1">
              <a:defRPr/>
            </a:pPr>
            <a:r>
              <a:rPr lang="en-US">
                <a:cs typeface="+mn-cs"/>
              </a:rPr>
              <a:t>People in this quadrant are a wonderful group to be working with because they are hungry to know more about God, Jesus and the</a:t>
            </a:r>
            <a:r>
              <a:rPr lang="en-US" baseline="0">
                <a:cs typeface="+mn-cs"/>
              </a:rPr>
              <a:t> Bible. In Bible terms they are fields that are ‘ripe for harvest’</a:t>
            </a:r>
            <a:endParaRPr lang="en-US">
              <a:cs typeface="+mn-cs"/>
            </a:endParaRPr>
          </a:p>
        </p:txBody>
      </p:sp>
    </p:spTree>
    <p:extLst>
      <p:ext uri="{BB962C8B-B14F-4D97-AF65-F5344CB8AC3E}">
        <p14:creationId xmlns:p14="http://schemas.microsoft.com/office/powerpoint/2010/main" val="725487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pPr>
              <a:defRPr/>
            </a:pPr>
            <a:r>
              <a:rPr lang="en-GB"/>
              <a:t>PP_Matrix.ppt</a:t>
            </a:r>
          </a:p>
        </p:txBody>
      </p:sp>
      <p:sp>
        <p:nvSpPr>
          <p:cNvPr id="7" name="Rectangle 7"/>
          <p:cNvSpPr>
            <a:spLocks noGrp="1" noChangeArrowheads="1"/>
          </p:cNvSpPr>
          <p:nvPr>
            <p:ph type="sldNum" sz="quarter" idx="5"/>
          </p:nvPr>
        </p:nvSpPr>
        <p:spPr/>
        <p:txBody>
          <a:bodyPr/>
          <a:lstStyle/>
          <a:p>
            <a:pPr>
              <a:defRPr/>
            </a:pPr>
            <a:fld id="{5E563C4E-FB37-DB4F-8E95-605077CA9CA7}" type="slidenum">
              <a:rPr lang="en-GB"/>
              <a:pPr>
                <a:defRPr/>
              </a:pPr>
              <a:t>11</a:t>
            </a:fld>
            <a:endParaRPr lang="en-GB"/>
          </a:p>
        </p:txBody>
      </p:sp>
      <p:sp>
        <p:nvSpPr>
          <p:cNvPr id="2560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25603" name="Rectangle 3"/>
          <p:cNvSpPr>
            <a:spLocks noGrp="1" noChangeArrowheads="1"/>
          </p:cNvSpPr>
          <p:nvPr>
            <p:ph type="body" idx="1"/>
          </p:nvPr>
        </p:nvSpPr>
        <p:spPr/>
        <p:txBody>
          <a:bodyPr/>
          <a:lstStyle/>
          <a:p>
            <a:pPr eaLnBrk="1" hangingPunct="1">
              <a:defRPr/>
            </a:pPr>
            <a:r>
              <a:rPr lang="en-US">
                <a:cs typeface="+mn-cs"/>
              </a:rPr>
              <a:t>Quadrant C represents the kinds of people we might find in our churches – or meeting together for fellowship in less formal ways, depending on their circumstances. In popular terminology they are followers of Jesus Christ. Hopefully they are growing, they are being </a:t>
            </a:r>
            <a:r>
              <a:rPr lang="en-US" err="1">
                <a:cs typeface="+mn-cs"/>
              </a:rPr>
              <a:t>discipled</a:t>
            </a:r>
            <a:r>
              <a:rPr lang="en-US">
                <a:cs typeface="+mn-cs"/>
              </a:rPr>
              <a:t>, they are active and productive both inside of the church and outside in the community.</a:t>
            </a:r>
          </a:p>
        </p:txBody>
      </p:sp>
    </p:spTree>
    <p:extLst>
      <p:ext uri="{BB962C8B-B14F-4D97-AF65-F5344CB8AC3E}">
        <p14:creationId xmlns:p14="http://schemas.microsoft.com/office/powerpoint/2010/main" val="4114729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4/22/2021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32537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18497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2710061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4/22/2021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0743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4/22/2021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2812521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4/22/2021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680630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4/22/2021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826993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4/22/2021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082432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1143000"/>
          </a:xfrm>
        </p:spPr>
        <p:txBody>
          <a:bodyPr/>
          <a:lstStyle/>
          <a:p>
            <a:r>
              <a:rPr lang="en-GB"/>
              <a:t>Click to edit Master title style</a:t>
            </a:r>
            <a:endParaRPr lang="en-US"/>
          </a:p>
        </p:txBody>
      </p:sp>
      <p:sp>
        <p:nvSpPr>
          <p:cNvPr id="3" name="Text Placeholder 2"/>
          <p:cNvSpPr>
            <a:spLocks noGrp="1"/>
          </p:cNvSpPr>
          <p:nvPr>
            <p:ph type="body" sz="half" idx="1"/>
          </p:nvPr>
        </p:nvSpPr>
        <p:spPr>
          <a:xfrm>
            <a:off x="609600" y="1828801"/>
            <a:ext cx="5384800" cy="43021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828801"/>
            <a:ext cx="5384800" cy="43021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609600" y="6248400"/>
            <a:ext cx="22352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9042400" y="6248400"/>
            <a:ext cx="2540000" cy="457200"/>
          </a:xfrm>
        </p:spPr>
        <p:txBody>
          <a:bodyPr/>
          <a:lstStyle>
            <a:lvl1pPr>
              <a:defRPr/>
            </a:lvl1pPr>
          </a:lstStyle>
          <a:p>
            <a:pPr>
              <a:defRPr/>
            </a:pPr>
            <a:fld id="{530EB8ED-BF58-6549-B09A-839E0D86406C}" type="slidenum">
              <a:rPr lang="en-US"/>
              <a:pPr>
                <a:defRPr/>
              </a:pPr>
              <a:t>‹#›</a:t>
            </a:fld>
            <a:endParaRPr lang="en-US"/>
          </a:p>
        </p:txBody>
      </p:sp>
    </p:spTree>
    <p:extLst>
      <p:ext uri="{BB962C8B-B14F-4D97-AF65-F5344CB8AC3E}">
        <p14:creationId xmlns:p14="http://schemas.microsoft.com/office/powerpoint/2010/main" val="41109079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1143000"/>
          </a:xfrm>
        </p:spPr>
        <p:txBody>
          <a:bodyPr/>
          <a:lstStyle/>
          <a:p>
            <a:r>
              <a:rPr lang="en-GB"/>
              <a:t>Click to edit Master title style</a:t>
            </a:r>
            <a:endParaRPr lang="en-US"/>
          </a:p>
        </p:txBody>
      </p:sp>
      <p:sp>
        <p:nvSpPr>
          <p:cNvPr id="3" name="Content Placeholder 2"/>
          <p:cNvSpPr>
            <a:spLocks noGrp="1"/>
          </p:cNvSpPr>
          <p:nvPr>
            <p:ph sz="half" idx="1"/>
          </p:nvPr>
        </p:nvSpPr>
        <p:spPr>
          <a:xfrm>
            <a:off x="609600" y="1828801"/>
            <a:ext cx="5384800" cy="43021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197600" y="1828801"/>
            <a:ext cx="5384800" cy="43021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609600" y="6248400"/>
            <a:ext cx="22352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9042400" y="6248400"/>
            <a:ext cx="2540000" cy="457200"/>
          </a:xfrm>
        </p:spPr>
        <p:txBody>
          <a:bodyPr/>
          <a:lstStyle>
            <a:lvl1pPr>
              <a:defRPr/>
            </a:lvl1pPr>
          </a:lstStyle>
          <a:p>
            <a:pPr>
              <a:defRPr/>
            </a:pPr>
            <a:fld id="{BD7755F2-CB4F-D54E-B260-B6CEEED332D5}" type="slidenum">
              <a:rPr lang="en-US"/>
              <a:pPr>
                <a:defRPr/>
              </a:pPr>
              <a:t>‹#›</a:t>
            </a:fld>
            <a:endParaRPr lang="en-US"/>
          </a:p>
        </p:txBody>
      </p:sp>
    </p:spTree>
    <p:extLst>
      <p:ext uri="{BB962C8B-B14F-4D97-AF65-F5344CB8AC3E}">
        <p14:creationId xmlns:p14="http://schemas.microsoft.com/office/powerpoint/2010/main" val="3594341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533400"/>
            <a:ext cx="10972800" cy="1143000"/>
          </a:xfrm>
        </p:spPr>
        <p:txBody>
          <a:bodyPr/>
          <a:lstStyle/>
          <a:p>
            <a:r>
              <a:rPr lang="en-GB"/>
              <a:t>Click to edit Master title style</a:t>
            </a:r>
            <a:endParaRPr lang="en-US"/>
          </a:p>
        </p:txBody>
      </p:sp>
      <p:sp>
        <p:nvSpPr>
          <p:cNvPr id="3" name="Content Placeholder 2"/>
          <p:cNvSpPr>
            <a:spLocks noGrp="1"/>
          </p:cNvSpPr>
          <p:nvPr>
            <p:ph sz="quarter" idx="1"/>
          </p:nvPr>
        </p:nvSpPr>
        <p:spPr>
          <a:xfrm>
            <a:off x="609600" y="1828801"/>
            <a:ext cx="5384800" cy="20748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quarter" idx="2"/>
          </p:nvPr>
        </p:nvSpPr>
        <p:spPr>
          <a:xfrm>
            <a:off x="6197600" y="1828801"/>
            <a:ext cx="5384800" cy="20748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4"/>
          <p:cNvSpPr>
            <a:spLocks noGrp="1"/>
          </p:cNvSpPr>
          <p:nvPr>
            <p:ph sz="quarter" idx="3"/>
          </p:nvPr>
        </p:nvSpPr>
        <p:spPr>
          <a:xfrm>
            <a:off x="609600" y="4056063"/>
            <a:ext cx="5384800" cy="20748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5"/>
          <p:cNvSpPr>
            <a:spLocks noGrp="1"/>
          </p:cNvSpPr>
          <p:nvPr>
            <p:ph sz="quarter" idx="4"/>
          </p:nvPr>
        </p:nvSpPr>
        <p:spPr>
          <a:xfrm>
            <a:off x="6197600" y="4056063"/>
            <a:ext cx="5384800" cy="20748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609600" y="6248400"/>
            <a:ext cx="2235200" cy="457200"/>
          </a:xfrm>
        </p:spPr>
        <p:txBody>
          <a:bodyPr/>
          <a:lstStyle>
            <a:lvl1pPr>
              <a:defRPr/>
            </a:lvl1pPr>
          </a:lstStyle>
          <a:p>
            <a:pPr>
              <a:defRPr/>
            </a:pPr>
            <a:endParaRPr lang="en-US"/>
          </a:p>
        </p:txBody>
      </p:sp>
      <p:sp>
        <p:nvSpPr>
          <p:cNvPr id="8" name="Footer Placeholder 7"/>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9042400" y="6248400"/>
            <a:ext cx="2540000" cy="457200"/>
          </a:xfrm>
        </p:spPr>
        <p:txBody>
          <a:bodyPr/>
          <a:lstStyle>
            <a:lvl1pPr>
              <a:defRPr/>
            </a:lvl1pPr>
          </a:lstStyle>
          <a:p>
            <a:pPr>
              <a:defRPr/>
            </a:pPr>
            <a:fld id="{B26D7C1D-6A0F-CF4B-A161-E8967EB7CA97}" type="slidenum">
              <a:rPr lang="en-US"/>
              <a:pPr>
                <a:defRPr/>
              </a:pPr>
              <a:t>‹#›</a:t>
            </a:fld>
            <a:endParaRPr lang="en-US"/>
          </a:p>
        </p:txBody>
      </p:sp>
    </p:spTree>
    <p:extLst>
      <p:ext uri="{BB962C8B-B14F-4D97-AF65-F5344CB8AC3E}">
        <p14:creationId xmlns:p14="http://schemas.microsoft.com/office/powerpoint/2010/main" val="3437081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4/22/2021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712996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1143000"/>
          </a:xfrm>
        </p:spPr>
        <p:txBody>
          <a:bodyPr/>
          <a:lstStyle/>
          <a:p>
            <a:r>
              <a:rPr lang="en-GB"/>
              <a:t>Click to edit Master title style</a:t>
            </a:r>
            <a:endParaRPr lang="en-US"/>
          </a:p>
        </p:txBody>
      </p:sp>
      <p:sp>
        <p:nvSpPr>
          <p:cNvPr id="3" name="Content Placeholder 2"/>
          <p:cNvSpPr>
            <a:spLocks noGrp="1"/>
          </p:cNvSpPr>
          <p:nvPr>
            <p:ph sz="quarter" idx="1"/>
          </p:nvPr>
        </p:nvSpPr>
        <p:spPr>
          <a:xfrm>
            <a:off x="609600" y="1828801"/>
            <a:ext cx="5384800" cy="20748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quarter" idx="2"/>
          </p:nvPr>
        </p:nvSpPr>
        <p:spPr>
          <a:xfrm>
            <a:off x="6197600" y="1828801"/>
            <a:ext cx="5384800" cy="20748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half" idx="3"/>
          </p:nvPr>
        </p:nvSpPr>
        <p:spPr>
          <a:xfrm>
            <a:off x="609600" y="4056063"/>
            <a:ext cx="10972800" cy="20748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Date Placeholder 5"/>
          <p:cNvSpPr>
            <a:spLocks noGrp="1"/>
          </p:cNvSpPr>
          <p:nvPr>
            <p:ph type="dt" sz="half" idx="10"/>
          </p:nvPr>
        </p:nvSpPr>
        <p:spPr>
          <a:xfrm>
            <a:off x="609600" y="6248400"/>
            <a:ext cx="2235200" cy="45720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9042400" y="6248400"/>
            <a:ext cx="2540000" cy="457200"/>
          </a:xfrm>
        </p:spPr>
        <p:txBody>
          <a:bodyPr/>
          <a:lstStyle>
            <a:lvl1pPr>
              <a:defRPr/>
            </a:lvl1pPr>
          </a:lstStyle>
          <a:p>
            <a:pPr>
              <a:defRPr/>
            </a:pPr>
            <a:fld id="{1B333521-2E02-6C42-AE89-96576EC6E2A2}" type="slidenum">
              <a:rPr lang="en-US"/>
              <a:pPr>
                <a:defRPr/>
              </a:pPr>
              <a:t>‹#›</a:t>
            </a:fld>
            <a:endParaRPr lang="en-US"/>
          </a:p>
        </p:txBody>
      </p:sp>
    </p:spTree>
    <p:extLst>
      <p:ext uri="{BB962C8B-B14F-4D97-AF65-F5344CB8AC3E}">
        <p14:creationId xmlns:p14="http://schemas.microsoft.com/office/powerpoint/2010/main" val="3975686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021281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4/22/2021</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467003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4/22/2021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63848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4/22/2021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644047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4/22/2021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527557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4/22/2021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847936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4/22/2021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866728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4/22/2021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291277496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 id="2147483747" r:id="rId20"/>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tiff"/></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3.tiff"/></Relationships>
</file>

<file path=ppt/slides/_rels/slide1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3.tiff"/><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tiff"/><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3.tiff"/></Relationships>
</file>

<file path=ppt/slides/_rels/slide22.xml.rels><?xml version="1.0" encoding="UTF-8" standalone="yes"?>
<Relationships xmlns="http://schemas.openxmlformats.org/package/2006/relationships"><Relationship Id="rId3" Type="http://schemas.openxmlformats.org/officeDocument/2006/relationships/hyperlink" Target="http://www.unchurched.com" TargetMode="External"/><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3.tiff"/></Relationships>
</file>

<file path=ppt/slides/_rels/slide2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1.xml"/><Relationship Id="rId1" Type="http://schemas.openxmlformats.org/officeDocument/2006/relationships/slideLayout" Target="../slideLayouts/slideLayout20.xml"/><Relationship Id="rId4" Type="http://schemas.openxmlformats.org/officeDocument/2006/relationships/image" Target="../media/image3.tiff"/></Relationships>
</file>

<file path=ppt/slides/_rels/slide2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hyperlink" Target="http://thegraymatrix.org/wp-content/uploads/2013/05/GrayMatrix_Blank001.pdf"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3.tif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3.tiff"/></Relationships>
</file>

<file path=ppt/slides/_rels/slide3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hyperlink" Target="http://thegraymatrix.org/" TargetMode="External"/><Relationship Id="rId7" Type="http://schemas.openxmlformats.org/officeDocument/2006/relationships/image" Target="../media/image3.tiff"/><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hyperlink" Target="https://issuu.com/frankgray/docs/rpr_ch2" TargetMode="External"/><Relationship Id="rId5" Type="http://schemas.openxmlformats.org/officeDocument/2006/relationships/hyperlink" Target="http://thegraymatrix.org/?attachment_id=155" TargetMode="External"/><Relationship Id="rId4" Type="http://schemas.openxmlformats.org/officeDocument/2006/relationships/hyperlink" Target="https://www.facebook.com/groups/1923665643209765/"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3.tif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922CC7D-9AB0-495B-8AEC-81B7CDEE1A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01EF6D3-851E-4B24-A9CD-D38CA18A5B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5" name="Freeform 11">
              <a:extLst>
                <a:ext uri="{FF2B5EF4-FFF2-40B4-BE49-F238E27FC236}">
                  <a16:creationId xmlns:a16="http://schemas.microsoft.com/office/drawing/2014/main" id="{34C02ECD-F75C-45DF-A249-716AE4455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6" name="Freeform 12">
              <a:extLst>
                <a:ext uri="{FF2B5EF4-FFF2-40B4-BE49-F238E27FC236}">
                  <a16:creationId xmlns:a16="http://schemas.microsoft.com/office/drawing/2014/main" id="{11648B16-4A94-4F3F-B47F-F0C334287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7" name="Freeform 13">
              <a:extLst>
                <a:ext uri="{FF2B5EF4-FFF2-40B4-BE49-F238E27FC236}">
                  <a16:creationId xmlns:a16="http://schemas.microsoft.com/office/drawing/2014/main" id="{37B30A17-8AF2-443F-A549-420892746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8" name="Freeform 14">
              <a:extLst>
                <a:ext uri="{FF2B5EF4-FFF2-40B4-BE49-F238E27FC236}">
                  <a16:creationId xmlns:a16="http://schemas.microsoft.com/office/drawing/2014/main" id="{899AF856-9FE0-41D3-AE38-0028650E5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9" name="Freeform 15">
              <a:extLst>
                <a:ext uri="{FF2B5EF4-FFF2-40B4-BE49-F238E27FC236}">
                  <a16:creationId xmlns:a16="http://schemas.microsoft.com/office/drawing/2014/main" id="{0AA03574-BAE0-48F0-AFFD-7FE53A80A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0" name="Freeform 16">
              <a:extLst>
                <a:ext uri="{FF2B5EF4-FFF2-40B4-BE49-F238E27FC236}">
                  <a16:creationId xmlns:a16="http://schemas.microsoft.com/office/drawing/2014/main" id="{E5C11F0E-3CE3-4AA3-8903-97F7B6E77E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1" name="Freeform 17">
              <a:extLst>
                <a:ext uri="{FF2B5EF4-FFF2-40B4-BE49-F238E27FC236}">
                  <a16:creationId xmlns:a16="http://schemas.microsoft.com/office/drawing/2014/main" id="{0084F2D6-47B1-4245-9971-C28AB2991F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2" name="Freeform 18">
              <a:extLst>
                <a:ext uri="{FF2B5EF4-FFF2-40B4-BE49-F238E27FC236}">
                  <a16:creationId xmlns:a16="http://schemas.microsoft.com/office/drawing/2014/main" id="{5ED0731E-418A-460F-A64A-D885C733A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3" name="Freeform 19">
              <a:extLst>
                <a:ext uri="{FF2B5EF4-FFF2-40B4-BE49-F238E27FC236}">
                  <a16:creationId xmlns:a16="http://schemas.microsoft.com/office/drawing/2014/main" id="{CA7B555A-665D-4AF0-BE1D-FD9FD5518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4" name="Freeform 20">
              <a:extLst>
                <a:ext uri="{FF2B5EF4-FFF2-40B4-BE49-F238E27FC236}">
                  <a16:creationId xmlns:a16="http://schemas.microsoft.com/office/drawing/2014/main" id="{76639BB9-DC72-4905-B646-14612CA4C4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5" name="Freeform 21">
              <a:extLst>
                <a:ext uri="{FF2B5EF4-FFF2-40B4-BE49-F238E27FC236}">
                  <a16:creationId xmlns:a16="http://schemas.microsoft.com/office/drawing/2014/main" id="{33F5F41C-CB34-4D75-A726-A6A1468CC3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6" name="Freeform 22">
              <a:extLst>
                <a:ext uri="{FF2B5EF4-FFF2-40B4-BE49-F238E27FC236}">
                  <a16:creationId xmlns:a16="http://schemas.microsoft.com/office/drawing/2014/main" id="{4ECB3308-01BD-41F1-96DE-633B57C7EB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sp>
        <p:nvSpPr>
          <p:cNvPr id="2" name="Title 1"/>
          <p:cNvSpPr>
            <a:spLocks noGrp="1"/>
          </p:cNvSpPr>
          <p:nvPr>
            <p:ph type="ctrTitle"/>
          </p:nvPr>
        </p:nvSpPr>
        <p:spPr>
          <a:xfrm>
            <a:off x="2589213" y="4529540"/>
            <a:ext cx="8915399" cy="1162423"/>
          </a:xfrm>
        </p:spPr>
        <p:txBody>
          <a:bodyPr vert="horz" lIns="91440" tIns="45720" rIns="91440" bIns="45720" rtlCol="0" anchor="b">
            <a:normAutofit/>
          </a:bodyPr>
          <a:lstStyle/>
          <a:p>
            <a:r>
              <a:rPr lang="en-US"/>
              <a:t>Part 1: Introduction</a:t>
            </a:r>
          </a:p>
        </p:txBody>
      </p:sp>
      <p:grpSp>
        <p:nvGrpSpPr>
          <p:cNvPr id="28" name="Group 27">
            <a:extLst>
              <a:ext uri="{FF2B5EF4-FFF2-40B4-BE49-F238E27FC236}">
                <a16:creationId xmlns:a16="http://schemas.microsoft.com/office/drawing/2014/main" id="{84A5389E-FAF0-49F8-B7DE-5DB1D39A43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9" name="Freeform 27">
              <a:extLst>
                <a:ext uri="{FF2B5EF4-FFF2-40B4-BE49-F238E27FC236}">
                  <a16:creationId xmlns:a16="http://schemas.microsoft.com/office/drawing/2014/main" id="{38290ECD-2C1E-41E9-B72C-8A74E6A4D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0" name="Freeform 28">
              <a:extLst>
                <a:ext uri="{FF2B5EF4-FFF2-40B4-BE49-F238E27FC236}">
                  <a16:creationId xmlns:a16="http://schemas.microsoft.com/office/drawing/2014/main" id="{D4262E79-CD33-402B-8B11-B973D22F2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1" name="Freeform 29">
              <a:extLst>
                <a:ext uri="{FF2B5EF4-FFF2-40B4-BE49-F238E27FC236}">
                  <a16:creationId xmlns:a16="http://schemas.microsoft.com/office/drawing/2014/main" id="{D4E66077-E4B7-4D37-AAC4-0F2BDF92F3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2" name="Freeform 30">
              <a:extLst>
                <a:ext uri="{FF2B5EF4-FFF2-40B4-BE49-F238E27FC236}">
                  <a16:creationId xmlns:a16="http://schemas.microsoft.com/office/drawing/2014/main" id="{C1CA20B0-9D1B-4696-8843-E29F303F5F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3" name="Freeform 31">
              <a:extLst>
                <a:ext uri="{FF2B5EF4-FFF2-40B4-BE49-F238E27FC236}">
                  <a16:creationId xmlns:a16="http://schemas.microsoft.com/office/drawing/2014/main" id="{8D6F844C-835B-426A-B64E-08FFD6F25F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4" name="Freeform 32">
              <a:extLst>
                <a:ext uri="{FF2B5EF4-FFF2-40B4-BE49-F238E27FC236}">
                  <a16:creationId xmlns:a16="http://schemas.microsoft.com/office/drawing/2014/main" id="{0FA43E74-9BE8-4976-92B5-EAE1CE13D6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5" name="Freeform 33">
              <a:extLst>
                <a:ext uri="{FF2B5EF4-FFF2-40B4-BE49-F238E27FC236}">
                  <a16:creationId xmlns:a16="http://schemas.microsoft.com/office/drawing/2014/main" id="{9ACB84C5-04AD-4802-B5BD-57BDC91F7A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6" name="Freeform 34">
              <a:extLst>
                <a:ext uri="{FF2B5EF4-FFF2-40B4-BE49-F238E27FC236}">
                  <a16:creationId xmlns:a16="http://schemas.microsoft.com/office/drawing/2014/main" id="{800BB42D-795C-4D34-B0C0-48C6DCAA5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7" name="Freeform 35">
              <a:extLst>
                <a:ext uri="{FF2B5EF4-FFF2-40B4-BE49-F238E27FC236}">
                  <a16:creationId xmlns:a16="http://schemas.microsoft.com/office/drawing/2014/main" id="{F053FFBE-8DFA-4F0C-8654-84B82FF44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8" name="Freeform 36">
              <a:extLst>
                <a:ext uri="{FF2B5EF4-FFF2-40B4-BE49-F238E27FC236}">
                  <a16:creationId xmlns:a16="http://schemas.microsoft.com/office/drawing/2014/main" id="{CF5AB1EE-3C75-41FC-BAC6-83222999D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9" name="Freeform 37">
              <a:extLst>
                <a:ext uri="{FF2B5EF4-FFF2-40B4-BE49-F238E27FC236}">
                  <a16:creationId xmlns:a16="http://schemas.microsoft.com/office/drawing/2014/main" id="{5EB7AD58-332B-4EA3-9386-08FD9554B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0" name="Freeform 38">
              <a:extLst>
                <a:ext uri="{FF2B5EF4-FFF2-40B4-BE49-F238E27FC236}">
                  <a16:creationId xmlns:a16="http://schemas.microsoft.com/office/drawing/2014/main" id="{60F8A3C2-0BFB-44EE-9532-B1FE646326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2" name="Rectangle 41">
            <a:extLst>
              <a:ext uri="{FF2B5EF4-FFF2-40B4-BE49-F238E27FC236}">
                <a16:creationId xmlns:a16="http://schemas.microsoft.com/office/drawing/2014/main" id="{AA4E6AA2-BEA6-4D9C-940A-56C57341D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pic>
        <p:nvPicPr>
          <p:cNvPr id="7" name="Picture 7" descr="Text&#10;&#10;Description automatically generated">
            <a:extLst>
              <a:ext uri="{FF2B5EF4-FFF2-40B4-BE49-F238E27FC236}">
                <a16:creationId xmlns:a16="http://schemas.microsoft.com/office/drawing/2014/main" id="{1D9F3BA8-A0A5-472C-9369-31DB5191F2F1}"/>
              </a:ext>
            </a:extLst>
          </p:cNvPr>
          <p:cNvPicPr>
            <a:picLocks noChangeAspect="1"/>
          </p:cNvPicPr>
          <p:nvPr/>
        </p:nvPicPr>
        <p:blipFill>
          <a:blip r:embed="rId3"/>
          <a:stretch>
            <a:fillRect/>
          </a:stretch>
        </p:blipFill>
        <p:spPr>
          <a:xfrm>
            <a:off x="1428069" y="1926392"/>
            <a:ext cx="8962708" cy="2352710"/>
          </a:xfrm>
          <a:prstGeom prst="rect">
            <a:avLst/>
          </a:prstGeom>
        </p:spPr>
      </p:pic>
      <p:sp>
        <p:nvSpPr>
          <p:cNvPr id="44" name="Freeform 33">
            <a:extLst>
              <a:ext uri="{FF2B5EF4-FFF2-40B4-BE49-F238E27FC236}">
                <a16:creationId xmlns:a16="http://schemas.microsoft.com/office/drawing/2014/main" id="{ED642ED3-CFED-4142-8502-CCC199447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753578"/>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5" name="TextBox 4"/>
          <p:cNvSpPr txBox="1"/>
          <p:nvPr/>
        </p:nvSpPr>
        <p:spPr>
          <a:xfrm>
            <a:off x="5304891" y="6211440"/>
            <a:ext cx="1910993" cy="307777"/>
          </a:xfrm>
          <a:prstGeom prst="rect">
            <a:avLst/>
          </a:prstGeom>
          <a:noFill/>
        </p:spPr>
        <p:txBody>
          <a:bodyPr wrap="square" lIns="91440" tIns="45720" rIns="91440" bIns="45720" rtlCol="0" anchor="t">
            <a:spAutoFit/>
          </a:bodyPr>
          <a:lstStyle/>
          <a:p>
            <a:pPr>
              <a:spcAft>
                <a:spcPts val="600"/>
              </a:spcAft>
            </a:pPr>
            <a:r>
              <a:rPr lang="en-GB" sz="1400"/>
              <a:t>© 2021 Frank Gray</a:t>
            </a:r>
          </a:p>
        </p:txBody>
      </p:sp>
    </p:spTree>
    <p:extLst>
      <p:ext uri="{BB962C8B-B14F-4D97-AF65-F5344CB8AC3E}">
        <p14:creationId xmlns:p14="http://schemas.microsoft.com/office/powerpoint/2010/main" val="3076783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a:xfrm>
            <a:off x="2807677" y="533400"/>
            <a:ext cx="7403123" cy="1143000"/>
          </a:xfrm>
        </p:spPr>
        <p:txBody>
          <a:bodyPr/>
          <a:lstStyle/>
          <a:p>
            <a:pPr eaLnBrk="1" fontAlgn="auto" hangingPunct="1">
              <a:spcAft>
                <a:spcPts val="0"/>
              </a:spcAft>
              <a:defRPr/>
            </a:pPr>
            <a:r>
              <a:rPr lang="en-GB">
                <a:ea typeface="+mj-ea"/>
                <a:cs typeface="+mj-cs"/>
              </a:rPr>
              <a:t>The Matrix - Quadrant B</a:t>
            </a:r>
          </a:p>
        </p:txBody>
      </p:sp>
      <p:sp>
        <p:nvSpPr>
          <p:cNvPr id="11269" name="Rectangle 5"/>
          <p:cNvSpPr>
            <a:spLocks noGrp="1" noChangeArrowheads="1"/>
          </p:cNvSpPr>
          <p:nvPr>
            <p:ph type="body" sz="half" idx="1"/>
          </p:nvPr>
        </p:nvSpPr>
        <p:spPr>
          <a:xfrm>
            <a:off x="1992313" y="1844676"/>
            <a:ext cx="4038600" cy="4302125"/>
          </a:xfrm>
        </p:spPr>
        <p:txBody>
          <a:bodyPr vert="horz" lIns="91440" tIns="45720" rIns="91440" bIns="45720" rtlCol="0" anchor="t">
            <a:normAutofit fontScale="77500" lnSpcReduction="20000"/>
          </a:bodyPr>
          <a:lstStyle/>
          <a:p>
            <a:pPr lvl="1"/>
            <a:r>
              <a:rPr lang="en-GB" sz="3500">
                <a:latin typeface="Century Gothic"/>
              </a:rPr>
              <a:t>Characteristics:</a:t>
            </a:r>
          </a:p>
          <a:p>
            <a:pPr lvl="2"/>
            <a:r>
              <a:rPr lang="en-GB" sz="3000">
                <a:latin typeface="Century Gothic"/>
              </a:rPr>
              <a:t>Open toward Gospel</a:t>
            </a:r>
          </a:p>
          <a:p>
            <a:pPr lvl="2"/>
            <a:r>
              <a:rPr lang="en-GB" sz="3000">
                <a:latin typeface="Century Gothic"/>
              </a:rPr>
              <a:t>Hungry to know more</a:t>
            </a:r>
          </a:p>
          <a:p>
            <a:pPr lvl="2"/>
            <a:r>
              <a:rPr lang="en-GB" sz="3000">
                <a:latin typeface="Century Gothic"/>
              </a:rPr>
              <a:t>Accepting Message</a:t>
            </a:r>
          </a:p>
          <a:p>
            <a:pPr lvl="2"/>
            <a:r>
              <a:rPr lang="en-GB" sz="3000">
                <a:latin typeface="Century Gothic"/>
              </a:rPr>
              <a:t>Welcoming Christian activity and engagement</a:t>
            </a:r>
          </a:p>
          <a:p>
            <a:pPr lvl="2"/>
            <a:r>
              <a:rPr lang="en-GB" sz="3000">
                <a:latin typeface="Century Gothic"/>
              </a:rPr>
              <a:t>A ripe harvest field</a:t>
            </a:r>
          </a:p>
        </p:txBody>
      </p:sp>
      <p:pic>
        <p:nvPicPr>
          <p:cNvPr id="3" name="Picture 3" descr="Icon&#10;&#10;Description automatically generated">
            <a:extLst>
              <a:ext uri="{FF2B5EF4-FFF2-40B4-BE49-F238E27FC236}">
                <a16:creationId xmlns:a16="http://schemas.microsoft.com/office/drawing/2014/main" id="{12FD9747-414D-47F1-A784-00866DF8CD9C}"/>
              </a:ext>
            </a:extLst>
          </p:cNvPr>
          <p:cNvPicPr>
            <a:picLocks noChangeAspect="1"/>
          </p:cNvPicPr>
          <p:nvPr/>
        </p:nvPicPr>
        <p:blipFill>
          <a:blip r:embed="rId3"/>
          <a:stretch>
            <a:fillRect/>
          </a:stretch>
        </p:blipFill>
        <p:spPr>
          <a:xfrm>
            <a:off x="431800" y="5486400"/>
            <a:ext cx="1181100" cy="1181100"/>
          </a:xfrm>
          <a:prstGeom prst="rect">
            <a:avLst/>
          </a:prstGeom>
        </p:spPr>
      </p:pic>
      <p:pic>
        <p:nvPicPr>
          <p:cNvPr id="6" name="Picture 6" descr="Diagram, schematic&#10;&#10;Description automatically generated">
            <a:extLst>
              <a:ext uri="{FF2B5EF4-FFF2-40B4-BE49-F238E27FC236}">
                <a16:creationId xmlns:a16="http://schemas.microsoft.com/office/drawing/2014/main" id="{B38BB2D6-8EAC-4864-8C5D-79C54033FD86}"/>
              </a:ext>
            </a:extLst>
          </p:cNvPr>
          <p:cNvPicPr>
            <a:picLocks noGrp="1" noChangeAspect="1"/>
          </p:cNvPicPr>
          <p:nvPr>
            <p:ph sz="half" idx="2"/>
          </p:nvPr>
        </p:nvPicPr>
        <p:blipFill>
          <a:blip r:embed="rId4"/>
          <a:stretch>
            <a:fillRect/>
          </a:stretch>
        </p:blipFill>
        <p:spPr>
          <a:xfrm>
            <a:off x="6426736" y="1293019"/>
            <a:ext cx="4224060" cy="493315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9">
                                            <p:txEl>
                                              <p:pRg st="0" end="0"/>
                                            </p:txEl>
                                          </p:spTgt>
                                        </p:tgtEl>
                                        <p:attrNameLst>
                                          <p:attrName>style.visibility</p:attrName>
                                        </p:attrNameLst>
                                      </p:cBhvr>
                                      <p:to>
                                        <p:strVal val="visible"/>
                                      </p:to>
                                    </p:set>
                                    <p:anim calcmode="lin" valueType="num">
                                      <p:cBhvr additive="base">
                                        <p:cTn id="7" dur="500" fill="hold"/>
                                        <p:tgtEl>
                                          <p:spTgt spid="1126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9">
                                            <p:txEl>
                                              <p:pRg st="1" end="1"/>
                                            </p:txEl>
                                          </p:spTgt>
                                        </p:tgtEl>
                                        <p:attrNameLst>
                                          <p:attrName>style.visibility</p:attrName>
                                        </p:attrNameLst>
                                      </p:cBhvr>
                                      <p:to>
                                        <p:strVal val="visible"/>
                                      </p:to>
                                    </p:set>
                                    <p:anim calcmode="lin" valueType="num">
                                      <p:cBhvr additive="base">
                                        <p:cTn id="13" dur="500" fill="hold"/>
                                        <p:tgtEl>
                                          <p:spTgt spid="1126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69">
                                            <p:txEl>
                                              <p:pRg st="2" end="2"/>
                                            </p:txEl>
                                          </p:spTgt>
                                        </p:tgtEl>
                                        <p:attrNameLst>
                                          <p:attrName>style.visibility</p:attrName>
                                        </p:attrNameLst>
                                      </p:cBhvr>
                                      <p:to>
                                        <p:strVal val="visible"/>
                                      </p:to>
                                    </p:set>
                                    <p:anim calcmode="lin" valueType="num">
                                      <p:cBhvr additive="base">
                                        <p:cTn id="19" dur="500" fill="hold"/>
                                        <p:tgtEl>
                                          <p:spTgt spid="1126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269">
                                            <p:txEl>
                                              <p:pRg st="3" end="3"/>
                                            </p:txEl>
                                          </p:spTgt>
                                        </p:tgtEl>
                                        <p:attrNameLst>
                                          <p:attrName>style.visibility</p:attrName>
                                        </p:attrNameLst>
                                      </p:cBhvr>
                                      <p:to>
                                        <p:strVal val="visible"/>
                                      </p:to>
                                    </p:set>
                                    <p:anim calcmode="lin" valueType="num">
                                      <p:cBhvr additive="base">
                                        <p:cTn id="25" dur="500" fill="hold"/>
                                        <p:tgtEl>
                                          <p:spTgt spid="1126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269">
                                            <p:txEl>
                                              <p:pRg st="4" end="4"/>
                                            </p:txEl>
                                          </p:spTgt>
                                        </p:tgtEl>
                                        <p:attrNameLst>
                                          <p:attrName>style.visibility</p:attrName>
                                        </p:attrNameLst>
                                      </p:cBhvr>
                                      <p:to>
                                        <p:strVal val="visible"/>
                                      </p:to>
                                    </p:set>
                                    <p:anim calcmode="lin" valueType="num">
                                      <p:cBhvr additive="base">
                                        <p:cTn id="31" dur="500" fill="hold"/>
                                        <p:tgtEl>
                                          <p:spTgt spid="1126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269">
                                            <p:txEl>
                                              <p:pRg st="5" end="5"/>
                                            </p:txEl>
                                          </p:spTgt>
                                        </p:tgtEl>
                                        <p:attrNameLst>
                                          <p:attrName>style.visibility</p:attrName>
                                        </p:attrNameLst>
                                      </p:cBhvr>
                                      <p:to>
                                        <p:strVal val="visible"/>
                                      </p:to>
                                    </p:set>
                                    <p:anim calcmode="lin" valueType="num">
                                      <p:cBhvr additive="base">
                                        <p:cTn id="37" dur="500" fill="hold"/>
                                        <p:tgtEl>
                                          <p:spTgt spid="1126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a:xfrm>
            <a:off x="2790092" y="533400"/>
            <a:ext cx="7420708" cy="1143000"/>
          </a:xfrm>
        </p:spPr>
        <p:txBody>
          <a:bodyPr/>
          <a:lstStyle/>
          <a:p>
            <a:pPr eaLnBrk="1" fontAlgn="auto" hangingPunct="1">
              <a:spcAft>
                <a:spcPts val="0"/>
              </a:spcAft>
              <a:defRPr/>
            </a:pPr>
            <a:r>
              <a:rPr lang="en-GB">
                <a:ea typeface="+mj-ea"/>
                <a:cs typeface="+mj-cs"/>
              </a:rPr>
              <a:t>The Matrix –Quadrant C</a:t>
            </a:r>
          </a:p>
        </p:txBody>
      </p:sp>
      <p:sp>
        <p:nvSpPr>
          <p:cNvPr id="11269" name="Rectangle 5"/>
          <p:cNvSpPr>
            <a:spLocks noGrp="1" noChangeArrowheads="1"/>
          </p:cNvSpPr>
          <p:nvPr>
            <p:ph type="body" sz="half" idx="1"/>
          </p:nvPr>
        </p:nvSpPr>
        <p:spPr>
          <a:xfrm>
            <a:off x="2308836" y="1766074"/>
            <a:ext cx="4038600" cy="4302125"/>
          </a:xfrm>
        </p:spPr>
        <p:txBody>
          <a:bodyPr vert="horz" lIns="91440" tIns="45720" rIns="91440" bIns="45720" rtlCol="0" anchor="t">
            <a:normAutofit fontScale="92500" lnSpcReduction="20000"/>
          </a:bodyPr>
          <a:lstStyle/>
          <a:p>
            <a:pPr eaLnBrk="1" hangingPunct="1"/>
            <a:r>
              <a:rPr lang="en-GB" sz="3200">
                <a:latin typeface="Century Gothic"/>
              </a:rPr>
              <a:t>Characteristics:</a:t>
            </a:r>
          </a:p>
          <a:p>
            <a:pPr lvl="1"/>
            <a:r>
              <a:rPr lang="en-GB" sz="2800">
                <a:latin typeface="Century Gothic"/>
              </a:rPr>
              <a:t>Follower of Jesus</a:t>
            </a:r>
          </a:p>
          <a:p>
            <a:pPr lvl="1"/>
            <a:r>
              <a:rPr lang="en-GB" sz="2800">
                <a:latin typeface="Century Gothic"/>
              </a:rPr>
              <a:t>Member of a Christian fellowship</a:t>
            </a:r>
          </a:p>
          <a:p>
            <a:pPr lvl="1"/>
            <a:r>
              <a:rPr lang="en-GB" sz="2800">
                <a:latin typeface="Century Gothic"/>
              </a:rPr>
              <a:t>Growing in Christ</a:t>
            </a:r>
          </a:p>
          <a:p>
            <a:pPr lvl="1"/>
            <a:r>
              <a:rPr lang="en-GB" sz="2800">
                <a:latin typeface="Century Gothic"/>
              </a:rPr>
              <a:t>Active in Church</a:t>
            </a:r>
          </a:p>
          <a:p>
            <a:pPr lvl="1"/>
            <a:r>
              <a:rPr lang="en-GB" sz="2800">
                <a:latin typeface="Century Gothic"/>
              </a:rPr>
              <a:t>Sharing God’s blessings</a:t>
            </a:r>
          </a:p>
          <a:p>
            <a:pPr lvl="1"/>
            <a:r>
              <a:rPr lang="en-GB" sz="2800">
                <a:latin typeface="Century Gothic"/>
              </a:rPr>
              <a:t>Bringing others to Christ</a:t>
            </a:r>
          </a:p>
        </p:txBody>
      </p:sp>
      <p:pic>
        <p:nvPicPr>
          <p:cNvPr id="3" name="Picture 3" descr="Icon&#10;&#10;Description automatically generated">
            <a:extLst>
              <a:ext uri="{FF2B5EF4-FFF2-40B4-BE49-F238E27FC236}">
                <a16:creationId xmlns:a16="http://schemas.microsoft.com/office/drawing/2014/main" id="{2184F295-D13A-4230-A9E9-3C0BF24D86F0}"/>
              </a:ext>
            </a:extLst>
          </p:cNvPr>
          <p:cNvPicPr>
            <a:picLocks noChangeAspect="1"/>
          </p:cNvPicPr>
          <p:nvPr/>
        </p:nvPicPr>
        <p:blipFill>
          <a:blip r:embed="rId3"/>
          <a:stretch>
            <a:fillRect/>
          </a:stretch>
        </p:blipFill>
        <p:spPr>
          <a:xfrm>
            <a:off x="431800" y="5486400"/>
            <a:ext cx="1181100" cy="1181100"/>
          </a:xfrm>
          <a:prstGeom prst="rect">
            <a:avLst/>
          </a:prstGeom>
        </p:spPr>
      </p:pic>
      <p:pic>
        <p:nvPicPr>
          <p:cNvPr id="6" name="Picture 6" descr="Chart&#10;&#10;Description automatically generated">
            <a:extLst>
              <a:ext uri="{FF2B5EF4-FFF2-40B4-BE49-F238E27FC236}">
                <a16:creationId xmlns:a16="http://schemas.microsoft.com/office/drawing/2014/main" id="{E15E73CD-4BDA-44EA-8D19-198B39DE5E46}"/>
              </a:ext>
            </a:extLst>
          </p:cNvPr>
          <p:cNvPicPr>
            <a:picLocks noGrp="1" noChangeAspect="1"/>
          </p:cNvPicPr>
          <p:nvPr>
            <p:ph sz="half" idx="2"/>
          </p:nvPr>
        </p:nvPicPr>
        <p:blipFill>
          <a:blip r:embed="rId4"/>
          <a:stretch>
            <a:fillRect/>
          </a:stretch>
        </p:blipFill>
        <p:spPr>
          <a:xfrm>
            <a:off x="6510080" y="1293020"/>
            <a:ext cx="4116904" cy="4790281"/>
          </a:xfrm>
        </p:spPr>
      </p:pic>
    </p:spTree>
    <p:extLst>
      <p:ext uri="{BB962C8B-B14F-4D97-AF65-F5344CB8AC3E}">
        <p14:creationId xmlns:p14="http://schemas.microsoft.com/office/powerpoint/2010/main" val="146874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9">
                                            <p:txEl>
                                              <p:pRg st="0" end="0"/>
                                            </p:txEl>
                                          </p:spTgt>
                                        </p:tgtEl>
                                        <p:attrNameLst>
                                          <p:attrName>style.visibility</p:attrName>
                                        </p:attrNameLst>
                                      </p:cBhvr>
                                      <p:to>
                                        <p:strVal val="visible"/>
                                      </p:to>
                                    </p:set>
                                    <p:anim calcmode="lin" valueType="num">
                                      <p:cBhvr additive="base">
                                        <p:cTn id="7" dur="500" fill="hold"/>
                                        <p:tgtEl>
                                          <p:spTgt spid="1126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9">
                                            <p:txEl>
                                              <p:pRg st="1" end="1"/>
                                            </p:txEl>
                                          </p:spTgt>
                                        </p:tgtEl>
                                        <p:attrNameLst>
                                          <p:attrName>style.visibility</p:attrName>
                                        </p:attrNameLst>
                                      </p:cBhvr>
                                      <p:to>
                                        <p:strVal val="visible"/>
                                      </p:to>
                                    </p:set>
                                    <p:anim calcmode="lin" valueType="num">
                                      <p:cBhvr additive="base">
                                        <p:cTn id="13" dur="500" fill="hold"/>
                                        <p:tgtEl>
                                          <p:spTgt spid="1126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69">
                                            <p:txEl>
                                              <p:pRg st="2" end="2"/>
                                            </p:txEl>
                                          </p:spTgt>
                                        </p:tgtEl>
                                        <p:attrNameLst>
                                          <p:attrName>style.visibility</p:attrName>
                                        </p:attrNameLst>
                                      </p:cBhvr>
                                      <p:to>
                                        <p:strVal val="visible"/>
                                      </p:to>
                                    </p:set>
                                    <p:anim calcmode="lin" valueType="num">
                                      <p:cBhvr additive="base">
                                        <p:cTn id="19" dur="500" fill="hold"/>
                                        <p:tgtEl>
                                          <p:spTgt spid="1126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269">
                                            <p:txEl>
                                              <p:pRg st="3" end="3"/>
                                            </p:txEl>
                                          </p:spTgt>
                                        </p:tgtEl>
                                        <p:attrNameLst>
                                          <p:attrName>style.visibility</p:attrName>
                                        </p:attrNameLst>
                                      </p:cBhvr>
                                      <p:to>
                                        <p:strVal val="visible"/>
                                      </p:to>
                                    </p:set>
                                    <p:anim calcmode="lin" valueType="num">
                                      <p:cBhvr additive="base">
                                        <p:cTn id="25" dur="500" fill="hold"/>
                                        <p:tgtEl>
                                          <p:spTgt spid="1126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269">
                                            <p:txEl>
                                              <p:pRg st="4" end="4"/>
                                            </p:txEl>
                                          </p:spTgt>
                                        </p:tgtEl>
                                        <p:attrNameLst>
                                          <p:attrName>style.visibility</p:attrName>
                                        </p:attrNameLst>
                                      </p:cBhvr>
                                      <p:to>
                                        <p:strVal val="visible"/>
                                      </p:to>
                                    </p:set>
                                    <p:anim calcmode="lin" valueType="num">
                                      <p:cBhvr additive="base">
                                        <p:cTn id="31" dur="500" fill="hold"/>
                                        <p:tgtEl>
                                          <p:spTgt spid="1126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269">
                                            <p:txEl>
                                              <p:pRg st="5" end="5"/>
                                            </p:txEl>
                                          </p:spTgt>
                                        </p:tgtEl>
                                        <p:attrNameLst>
                                          <p:attrName>style.visibility</p:attrName>
                                        </p:attrNameLst>
                                      </p:cBhvr>
                                      <p:to>
                                        <p:strVal val="visible"/>
                                      </p:to>
                                    </p:set>
                                    <p:anim calcmode="lin" valueType="num">
                                      <p:cBhvr additive="base">
                                        <p:cTn id="37" dur="500" fill="hold"/>
                                        <p:tgtEl>
                                          <p:spTgt spid="1126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269">
                                            <p:txEl>
                                              <p:pRg st="6" end="6"/>
                                            </p:txEl>
                                          </p:spTgt>
                                        </p:tgtEl>
                                        <p:attrNameLst>
                                          <p:attrName>style.visibility</p:attrName>
                                        </p:attrNameLst>
                                      </p:cBhvr>
                                      <p:to>
                                        <p:strVal val="visible"/>
                                      </p:to>
                                    </p:set>
                                    <p:anim calcmode="lin" valueType="num">
                                      <p:cBhvr additive="base">
                                        <p:cTn id="43" dur="500" fill="hold"/>
                                        <p:tgtEl>
                                          <p:spTgt spid="1126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26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a:xfrm>
            <a:off x="2860431" y="480646"/>
            <a:ext cx="7350369" cy="1143000"/>
          </a:xfrm>
        </p:spPr>
        <p:txBody>
          <a:bodyPr/>
          <a:lstStyle/>
          <a:p>
            <a:pPr eaLnBrk="1" fontAlgn="auto" hangingPunct="1">
              <a:spcAft>
                <a:spcPts val="0"/>
              </a:spcAft>
              <a:defRPr/>
            </a:pPr>
            <a:r>
              <a:rPr lang="en-GB">
                <a:ea typeface="+mj-ea"/>
                <a:cs typeface="+mj-cs"/>
              </a:rPr>
              <a:t>The Matrix – Quadrant D</a:t>
            </a:r>
          </a:p>
        </p:txBody>
      </p:sp>
      <p:sp>
        <p:nvSpPr>
          <p:cNvPr id="11269" name="Rectangle 5"/>
          <p:cNvSpPr>
            <a:spLocks noGrp="1" noChangeArrowheads="1"/>
          </p:cNvSpPr>
          <p:nvPr>
            <p:ph type="body" sz="half" idx="1"/>
          </p:nvPr>
        </p:nvSpPr>
        <p:spPr>
          <a:xfrm>
            <a:off x="2344882" y="1819480"/>
            <a:ext cx="4038600" cy="4302125"/>
          </a:xfrm>
        </p:spPr>
        <p:txBody>
          <a:bodyPr vert="horz" lIns="91440" tIns="45720" rIns="91440" bIns="45720" rtlCol="0" anchor="t">
            <a:normAutofit fontScale="92500" lnSpcReduction="20000"/>
          </a:bodyPr>
          <a:lstStyle/>
          <a:p>
            <a:pPr eaLnBrk="1" hangingPunct="1"/>
            <a:r>
              <a:rPr lang="en-GB" sz="3200">
                <a:latin typeface="Century Gothic"/>
              </a:rPr>
              <a:t>Characteristics:</a:t>
            </a:r>
          </a:p>
          <a:p>
            <a:pPr lvl="1"/>
            <a:r>
              <a:rPr lang="en-GB" sz="2800">
                <a:latin typeface="Century Gothic"/>
              </a:rPr>
              <a:t>A difficult group</a:t>
            </a:r>
          </a:p>
          <a:p>
            <a:pPr lvl="1"/>
            <a:r>
              <a:rPr lang="en-GB" sz="2800">
                <a:latin typeface="Century Gothic"/>
              </a:rPr>
              <a:t>Have experienced a closeness to Christ but have fallen away</a:t>
            </a:r>
          </a:p>
          <a:p>
            <a:pPr lvl="1"/>
            <a:r>
              <a:rPr lang="en-GB" sz="2800">
                <a:latin typeface="Century Gothic"/>
              </a:rPr>
              <a:t>Negative or indifferent toward Christians and Church</a:t>
            </a:r>
          </a:p>
          <a:p>
            <a:pPr lvl="1"/>
            <a:r>
              <a:rPr lang="en-GB" sz="2800">
                <a:latin typeface="Century Gothic"/>
              </a:rPr>
              <a:t>Spiritually ‘cold’</a:t>
            </a:r>
          </a:p>
        </p:txBody>
      </p:sp>
      <p:pic>
        <p:nvPicPr>
          <p:cNvPr id="3" name="Picture 3" descr="Icon&#10;&#10;Description automatically generated">
            <a:extLst>
              <a:ext uri="{FF2B5EF4-FFF2-40B4-BE49-F238E27FC236}">
                <a16:creationId xmlns:a16="http://schemas.microsoft.com/office/drawing/2014/main" id="{1FD639A6-342C-4924-B186-16615157F3E6}"/>
              </a:ext>
            </a:extLst>
          </p:cNvPr>
          <p:cNvPicPr>
            <a:picLocks noChangeAspect="1"/>
          </p:cNvPicPr>
          <p:nvPr/>
        </p:nvPicPr>
        <p:blipFill>
          <a:blip r:embed="rId3"/>
          <a:stretch>
            <a:fillRect/>
          </a:stretch>
        </p:blipFill>
        <p:spPr>
          <a:xfrm>
            <a:off x="431800" y="5486400"/>
            <a:ext cx="1181100" cy="1181100"/>
          </a:xfrm>
          <a:prstGeom prst="rect">
            <a:avLst/>
          </a:prstGeom>
        </p:spPr>
      </p:pic>
      <p:pic>
        <p:nvPicPr>
          <p:cNvPr id="6" name="Picture 6" descr="Diagram&#10;&#10;Description automatically generated">
            <a:extLst>
              <a:ext uri="{FF2B5EF4-FFF2-40B4-BE49-F238E27FC236}">
                <a16:creationId xmlns:a16="http://schemas.microsoft.com/office/drawing/2014/main" id="{D5053190-06E9-4FE5-9C5E-A932E369F3B0}"/>
              </a:ext>
            </a:extLst>
          </p:cNvPr>
          <p:cNvPicPr>
            <a:picLocks noGrp="1" noChangeAspect="1"/>
          </p:cNvPicPr>
          <p:nvPr>
            <p:ph sz="half" idx="2"/>
          </p:nvPr>
        </p:nvPicPr>
        <p:blipFill>
          <a:blip r:embed="rId4"/>
          <a:stretch>
            <a:fillRect/>
          </a:stretch>
        </p:blipFill>
        <p:spPr>
          <a:xfrm>
            <a:off x="6795830" y="1340645"/>
            <a:ext cx="4414559" cy="5147467"/>
          </a:xfrm>
        </p:spPr>
      </p:pic>
    </p:spTree>
    <p:extLst>
      <p:ext uri="{BB962C8B-B14F-4D97-AF65-F5344CB8AC3E}">
        <p14:creationId xmlns:p14="http://schemas.microsoft.com/office/powerpoint/2010/main" val="355310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9">
                                            <p:txEl>
                                              <p:pRg st="0" end="0"/>
                                            </p:txEl>
                                          </p:spTgt>
                                        </p:tgtEl>
                                        <p:attrNameLst>
                                          <p:attrName>style.visibility</p:attrName>
                                        </p:attrNameLst>
                                      </p:cBhvr>
                                      <p:to>
                                        <p:strVal val="visible"/>
                                      </p:to>
                                    </p:set>
                                    <p:anim calcmode="lin" valueType="num">
                                      <p:cBhvr additive="base">
                                        <p:cTn id="7" dur="500" fill="hold"/>
                                        <p:tgtEl>
                                          <p:spTgt spid="1126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9">
                                            <p:txEl>
                                              <p:pRg st="1" end="1"/>
                                            </p:txEl>
                                          </p:spTgt>
                                        </p:tgtEl>
                                        <p:attrNameLst>
                                          <p:attrName>style.visibility</p:attrName>
                                        </p:attrNameLst>
                                      </p:cBhvr>
                                      <p:to>
                                        <p:strVal val="visible"/>
                                      </p:to>
                                    </p:set>
                                    <p:anim calcmode="lin" valueType="num">
                                      <p:cBhvr additive="base">
                                        <p:cTn id="13" dur="500" fill="hold"/>
                                        <p:tgtEl>
                                          <p:spTgt spid="1126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69">
                                            <p:txEl>
                                              <p:pRg st="2" end="2"/>
                                            </p:txEl>
                                          </p:spTgt>
                                        </p:tgtEl>
                                        <p:attrNameLst>
                                          <p:attrName>style.visibility</p:attrName>
                                        </p:attrNameLst>
                                      </p:cBhvr>
                                      <p:to>
                                        <p:strVal val="visible"/>
                                      </p:to>
                                    </p:set>
                                    <p:anim calcmode="lin" valueType="num">
                                      <p:cBhvr additive="base">
                                        <p:cTn id="19" dur="500" fill="hold"/>
                                        <p:tgtEl>
                                          <p:spTgt spid="1126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269">
                                            <p:txEl>
                                              <p:pRg st="3" end="3"/>
                                            </p:txEl>
                                          </p:spTgt>
                                        </p:tgtEl>
                                        <p:attrNameLst>
                                          <p:attrName>style.visibility</p:attrName>
                                        </p:attrNameLst>
                                      </p:cBhvr>
                                      <p:to>
                                        <p:strVal val="visible"/>
                                      </p:to>
                                    </p:set>
                                    <p:anim calcmode="lin" valueType="num">
                                      <p:cBhvr additive="base">
                                        <p:cTn id="25" dur="500" fill="hold"/>
                                        <p:tgtEl>
                                          <p:spTgt spid="1126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269">
                                            <p:txEl>
                                              <p:pRg st="4" end="4"/>
                                            </p:txEl>
                                          </p:spTgt>
                                        </p:tgtEl>
                                        <p:attrNameLst>
                                          <p:attrName>style.visibility</p:attrName>
                                        </p:attrNameLst>
                                      </p:cBhvr>
                                      <p:to>
                                        <p:strVal val="visible"/>
                                      </p:to>
                                    </p:set>
                                    <p:anim calcmode="lin" valueType="num">
                                      <p:cBhvr additive="base">
                                        <p:cTn id="31" dur="500" fill="hold"/>
                                        <p:tgtEl>
                                          <p:spTgt spid="1126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lumMod val="120000"/>
              </a:schemeClr>
            </a:gs>
            <a:gs pos="100000">
              <a:schemeClr val="bg2">
                <a:shade val="98000"/>
                <a:satMod val="120000"/>
                <a:lumMod val="98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Each Quadrant Needs a Different Approach</a:t>
            </a:r>
          </a:p>
        </p:txBody>
      </p:sp>
      <p:sp>
        <p:nvSpPr>
          <p:cNvPr id="3" name="Content Placeholder 2"/>
          <p:cNvSpPr>
            <a:spLocks noGrp="1"/>
          </p:cNvSpPr>
          <p:nvPr>
            <p:ph sz="half" idx="1"/>
          </p:nvPr>
        </p:nvSpPr>
        <p:spPr>
          <a:xfrm>
            <a:off x="2183424" y="1908107"/>
            <a:ext cx="4994031" cy="3767397"/>
          </a:xfrm>
        </p:spPr>
        <p:txBody>
          <a:bodyPr>
            <a:noAutofit/>
          </a:bodyPr>
          <a:lstStyle/>
          <a:p>
            <a:r>
              <a:rPr lang="en-GB" sz="2800"/>
              <a:t>We cannot effectively reach people in all four quadrants at one time</a:t>
            </a:r>
          </a:p>
          <a:p>
            <a:r>
              <a:rPr lang="en-GB" sz="2800"/>
              <a:t>It is good to make programs that simply build relationships</a:t>
            </a:r>
          </a:p>
          <a:p>
            <a:r>
              <a:rPr lang="en-GB" sz="2800"/>
              <a:t>It is good to help people in practical ways</a:t>
            </a:r>
          </a:p>
          <a:p>
            <a:r>
              <a:rPr lang="en-GB" sz="2800"/>
              <a:t>God made us as body, soul and mind…</a:t>
            </a:r>
          </a:p>
        </p:txBody>
      </p:sp>
      <p:pic>
        <p:nvPicPr>
          <p:cNvPr id="5" name="Content Placeholder 4" descr="Abstract people Vector Clip Art"/>
          <p:cNvPicPr>
            <a:picLocks noGrp="1" noChangeAspect="1"/>
          </p:cNvPicPr>
          <p:nvPr>
            <p:ph sz="half" idx="2"/>
          </p:nvPr>
        </p:nvPicPr>
        <p:blipFill>
          <a:blip r:embed="rId3"/>
          <a:stretch>
            <a:fillRect/>
          </a:stretch>
        </p:blipFill>
        <p:spPr>
          <a:xfrm>
            <a:off x="7338903" y="3006969"/>
            <a:ext cx="3143290" cy="2131512"/>
          </a:xfrm>
        </p:spPr>
      </p:pic>
      <p:pic>
        <p:nvPicPr>
          <p:cNvPr id="4" name="Picture 3" descr="Icon&#10;&#10;Description automatically generated">
            <a:extLst>
              <a:ext uri="{FF2B5EF4-FFF2-40B4-BE49-F238E27FC236}">
                <a16:creationId xmlns:a16="http://schemas.microsoft.com/office/drawing/2014/main" id="{3B252449-E96F-4054-A596-7B81CDC3C1C9}"/>
              </a:ext>
            </a:extLst>
          </p:cNvPr>
          <p:cNvPicPr>
            <a:picLocks noChangeAspect="1"/>
          </p:cNvPicPr>
          <p:nvPr/>
        </p:nvPicPr>
        <p:blipFill>
          <a:blip r:embed="rId4"/>
          <a:stretch>
            <a:fillRect/>
          </a:stretch>
        </p:blipFill>
        <p:spPr>
          <a:xfrm>
            <a:off x="431800" y="5486400"/>
            <a:ext cx="1181100" cy="1181100"/>
          </a:xfrm>
          <a:prstGeom prst="rect">
            <a:avLst/>
          </a:prstGeom>
        </p:spPr>
      </p:pic>
    </p:spTree>
    <p:extLst>
      <p:ext uri="{BB962C8B-B14F-4D97-AF65-F5344CB8AC3E}">
        <p14:creationId xmlns:p14="http://schemas.microsoft.com/office/powerpoint/2010/main" val="192712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hart, line chart, box and whisker chart&#10;&#10;Description automatically generated">
            <a:extLst>
              <a:ext uri="{FF2B5EF4-FFF2-40B4-BE49-F238E27FC236}">
                <a16:creationId xmlns:a16="http://schemas.microsoft.com/office/drawing/2014/main" id="{12EF9EA7-0F0D-4A18-B2A7-F43D074A9D92}"/>
              </a:ext>
            </a:extLst>
          </p:cNvPr>
          <p:cNvPicPr>
            <a:picLocks noGrp="1" noChangeAspect="1"/>
          </p:cNvPicPr>
          <p:nvPr>
            <p:ph sz="half" idx="1"/>
          </p:nvPr>
        </p:nvPicPr>
        <p:blipFill>
          <a:blip r:embed="rId3"/>
          <a:stretch>
            <a:fillRect/>
          </a:stretch>
        </p:blipFill>
        <p:spPr>
          <a:xfrm>
            <a:off x="1017331" y="1269207"/>
            <a:ext cx="4069278" cy="4742656"/>
          </a:xfrm>
        </p:spPr>
      </p:pic>
      <p:sp>
        <p:nvSpPr>
          <p:cNvPr id="13316" name="Rectangle 4"/>
          <p:cNvSpPr>
            <a:spLocks noGrp="1" noChangeArrowheads="1"/>
          </p:cNvSpPr>
          <p:nvPr>
            <p:ph type="title"/>
          </p:nvPr>
        </p:nvSpPr>
        <p:spPr>
          <a:xfrm>
            <a:off x="2860431" y="533400"/>
            <a:ext cx="7350369" cy="1143000"/>
          </a:xfrm>
        </p:spPr>
        <p:txBody>
          <a:bodyPr/>
          <a:lstStyle/>
          <a:p>
            <a:pPr eaLnBrk="1" fontAlgn="auto" hangingPunct="1">
              <a:spcAft>
                <a:spcPts val="0"/>
              </a:spcAft>
              <a:defRPr/>
            </a:pPr>
            <a:r>
              <a:rPr lang="en-GB">
                <a:ea typeface="+mj-ea"/>
                <a:cs typeface="+mj-cs"/>
              </a:rPr>
              <a:t>Effective Communication</a:t>
            </a:r>
          </a:p>
        </p:txBody>
      </p:sp>
      <p:sp>
        <p:nvSpPr>
          <p:cNvPr id="13318" name="Rectangle 6"/>
          <p:cNvSpPr>
            <a:spLocks noGrp="1" noChangeArrowheads="1"/>
          </p:cNvSpPr>
          <p:nvPr>
            <p:ph type="body" sz="half" idx="2"/>
          </p:nvPr>
        </p:nvSpPr>
        <p:spPr>
          <a:xfrm>
            <a:off x="5433646" y="1270000"/>
            <a:ext cx="6330462" cy="5216525"/>
          </a:xfrm>
        </p:spPr>
        <p:txBody>
          <a:bodyPr vert="horz" lIns="91440" tIns="45720" rIns="91440" bIns="45720" rtlCol="0" anchor="t">
            <a:noAutofit/>
          </a:bodyPr>
          <a:lstStyle/>
          <a:p>
            <a:pPr eaLnBrk="1" fontAlgn="auto" hangingPunct="1">
              <a:spcAft>
                <a:spcPts val="0"/>
              </a:spcAft>
              <a:buFont typeface="Arial" pitchFamily="34" charset="0"/>
              <a:buChar char="•"/>
              <a:defRPr/>
            </a:pPr>
            <a:r>
              <a:rPr lang="en-GB" sz="2400"/>
              <a:t>Helps people become more open</a:t>
            </a:r>
          </a:p>
          <a:p>
            <a:pPr eaLnBrk="1" fontAlgn="auto" hangingPunct="1">
              <a:spcAft>
                <a:spcPts val="0"/>
              </a:spcAft>
              <a:buFont typeface="Arial" pitchFamily="34" charset="0"/>
              <a:buChar char="•"/>
              <a:defRPr/>
            </a:pPr>
            <a:r>
              <a:rPr lang="en-GB" sz="2400"/>
              <a:t>Builds relationships, trust and credibility</a:t>
            </a:r>
          </a:p>
          <a:p>
            <a:pPr eaLnBrk="1" fontAlgn="auto" hangingPunct="1">
              <a:spcAft>
                <a:spcPts val="0"/>
              </a:spcAft>
              <a:buFont typeface="Arial" pitchFamily="34" charset="0"/>
              <a:buChar char="•"/>
              <a:defRPr/>
            </a:pPr>
            <a:r>
              <a:rPr lang="en-GB" sz="2400"/>
              <a:t>Helps people understand more and be informed</a:t>
            </a:r>
          </a:p>
          <a:p>
            <a:pPr eaLnBrk="1" fontAlgn="auto" hangingPunct="1">
              <a:spcAft>
                <a:spcPts val="0"/>
              </a:spcAft>
              <a:buFont typeface="Arial" pitchFamily="34" charset="0"/>
              <a:buChar char="•"/>
              <a:defRPr/>
            </a:pPr>
            <a:r>
              <a:rPr lang="en-GB" sz="2400"/>
              <a:t>Recognises Knowledge and Openness are equally necessary</a:t>
            </a:r>
          </a:p>
          <a:p>
            <a:pPr eaLnBrk="1" fontAlgn="auto" hangingPunct="1">
              <a:spcAft>
                <a:spcPts val="0"/>
              </a:spcAft>
              <a:buFont typeface="Arial" pitchFamily="34" charset="0"/>
              <a:buChar char="•"/>
              <a:defRPr/>
            </a:pPr>
            <a:r>
              <a:rPr lang="en-GB" sz="2400"/>
              <a:t>For many people their Attitude may need to change first</a:t>
            </a:r>
          </a:p>
          <a:p>
            <a:pPr eaLnBrk="1" fontAlgn="auto" hangingPunct="1">
              <a:spcAft>
                <a:spcPts val="0"/>
              </a:spcAft>
              <a:buFont typeface="Arial" pitchFamily="34" charset="0"/>
              <a:buChar char="•"/>
              <a:defRPr/>
            </a:pPr>
            <a:r>
              <a:rPr lang="en-GB" sz="2400"/>
              <a:t>People feel accepted, cared for, loved and understood</a:t>
            </a:r>
          </a:p>
          <a:p>
            <a:pPr eaLnBrk="1" fontAlgn="auto" hangingPunct="1">
              <a:spcAft>
                <a:spcPts val="0"/>
              </a:spcAft>
              <a:buFont typeface="Arial" pitchFamily="34" charset="0"/>
              <a:buChar char="•"/>
              <a:defRPr/>
            </a:pPr>
            <a:r>
              <a:rPr lang="en-GB" sz="2400"/>
              <a:t>Full of 'grace and truth' (John 1:14,17)</a:t>
            </a:r>
          </a:p>
        </p:txBody>
      </p:sp>
      <p:pic>
        <p:nvPicPr>
          <p:cNvPr id="2" name="Picture 3" descr="Icon&#10;&#10;Description automatically generated">
            <a:extLst>
              <a:ext uri="{FF2B5EF4-FFF2-40B4-BE49-F238E27FC236}">
                <a16:creationId xmlns:a16="http://schemas.microsoft.com/office/drawing/2014/main" id="{DB1B185B-05A2-4AD3-8796-447EB767B456}"/>
              </a:ext>
            </a:extLst>
          </p:cNvPr>
          <p:cNvPicPr>
            <a:picLocks noChangeAspect="1"/>
          </p:cNvPicPr>
          <p:nvPr/>
        </p:nvPicPr>
        <p:blipFill>
          <a:blip r:embed="rId4"/>
          <a:stretch>
            <a:fillRect/>
          </a:stretch>
        </p:blipFill>
        <p:spPr>
          <a:xfrm>
            <a:off x="431800" y="5486400"/>
            <a:ext cx="1181100" cy="1181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318">
                                            <p:txEl>
                                              <p:pRg st="0" end="0"/>
                                            </p:txEl>
                                          </p:spTgt>
                                        </p:tgtEl>
                                        <p:attrNameLst>
                                          <p:attrName>style.visibility</p:attrName>
                                        </p:attrNameLst>
                                      </p:cBhvr>
                                      <p:to>
                                        <p:strVal val="visible"/>
                                      </p:to>
                                    </p:set>
                                    <p:anim calcmode="lin" valueType="num">
                                      <p:cBhvr additive="base">
                                        <p:cTn id="7" dur="500" fill="hold"/>
                                        <p:tgtEl>
                                          <p:spTgt spid="133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8">
                                            <p:txEl>
                                              <p:pRg st="1" end="1"/>
                                            </p:txEl>
                                          </p:spTgt>
                                        </p:tgtEl>
                                        <p:attrNameLst>
                                          <p:attrName>style.visibility</p:attrName>
                                        </p:attrNameLst>
                                      </p:cBhvr>
                                      <p:to>
                                        <p:strVal val="visible"/>
                                      </p:to>
                                    </p:set>
                                    <p:anim calcmode="lin" valueType="num">
                                      <p:cBhvr additive="base">
                                        <p:cTn id="13" dur="500" fill="hold"/>
                                        <p:tgtEl>
                                          <p:spTgt spid="133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318">
                                            <p:txEl>
                                              <p:pRg st="2" end="2"/>
                                            </p:txEl>
                                          </p:spTgt>
                                        </p:tgtEl>
                                        <p:attrNameLst>
                                          <p:attrName>style.visibility</p:attrName>
                                        </p:attrNameLst>
                                      </p:cBhvr>
                                      <p:to>
                                        <p:strVal val="visible"/>
                                      </p:to>
                                    </p:set>
                                    <p:anim calcmode="lin" valueType="num">
                                      <p:cBhvr additive="base">
                                        <p:cTn id="19" dur="500" fill="hold"/>
                                        <p:tgtEl>
                                          <p:spTgt spid="1331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3318">
                                            <p:txEl>
                                              <p:pRg st="3" end="3"/>
                                            </p:txEl>
                                          </p:spTgt>
                                        </p:tgtEl>
                                        <p:attrNameLst>
                                          <p:attrName>style.visibility</p:attrName>
                                        </p:attrNameLst>
                                      </p:cBhvr>
                                      <p:to>
                                        <p:strVal val="visible"/>
                                      </p:to>
                                    </p:set>
                                    <p:anim calcmode="lin" valueType="num">
                                      <p:cBhvr additive="base">
                                        <p:cTn id="25" dur="500" fill="hold"/>
                                        <p:tgtEl>
                                          <p:spTgt spid="1331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3318">
                                            <p:txEl>
                                              <p:pRg st="4" end="4"/>
                                            </p:txEl>
                                          </p:spTgt>
                                        </p:tgtEl>
                                        <p:attrNameLst>
                                          <p:attrName>style.visibility</p:attrName>
                                        </p:attrNameLst>
                                      </p:cBhvr>
                                      <p:to>
                                        <p:strVal val="visible"/>
                                      </p:to>
                                    </p:set>
                                    <p:anim calcmode="lin" valueType="num">
                                      <p:cBhvr additive="base">
                                        <p:cTn id="31" dur="500" fill="hold"/>
                                        <p:tgtEl>
                                          <p:spTgt spid="1331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3318">
                                            <p:txEl>
                                              <p:pRg st="5" end="5"/>
                                            </p:txEl>
                                          </p:spTgt>
                                        </p:tgtEl>
                                        <p:attrNameLst>
                                          <p:attrName>style.visibility</p:attrName>
                                        </p:attrNameLst>
                                      </p:cBhvr>
                                      <p:to>
                                        <p:strVal val="visible"/>
                                      </p:to>
                                    </p:set>
                                    <p:anim calcmode="lin" valueType="num">
                                      <p:cBhvr additive="base">
                                        <p:cTn id="37" dur="500" fill="hold"/>
                                        <p:tgtEl>
                                          <p:spTgt spid="1331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318">
                                            <p:txEl>
                                              <p:pRg st="6" end="6"/>
                                            </p:txEl>
                                          </p:spTgt>
                                        </p:tgtEl>
                                        <p:attrNameLst>
                                          <p:attrName>style.visibility</p:attrName>
                                        </p:attrNameLst>
                                      </p:cBhvr>
                                      <p:to>
                                        <p:strVal val="visible"/>
                                      </p:to>
                                    </p:set>
                                    <p:anim calcmode="lin" valueType="num">
                                      <p:cBhvr additive="base">
                                        <p:cTn id="43" dur="500" fill="hold"/>
                                        <p:tgtEl>
                                          <p:spTgt spid="1331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31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7B7EFD05-5F12-420E-8AEF-74D5EF9D5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2" name="Freeform 11">
              <a:extLst>
                <a:ext uri="{FF2B5EF4-FFF2-40B4-BE49-F238E27FC236}">
                  <a16:creationId xmlns:a16="http://schemas.microsoft.com/office/drawing/2014/main" id="{6B6786B7-9BA0-488B-8C6B-1C5BB4E2A5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3" name="Freeform 12">
              <a:extLst>
                <a:ext uri="{FF2B5EF4-FFF2-40B4-BE49-F238E27FC236}">
                  <a16:creationId xmlns:a16="http://schemas.microsoft.com/office/drawing/2014/main" id="{ACF6C842-D596-43D3-B584-5672E0D33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4" name="Freeform 13">
              <a:extLst>
                <a:ext uri="{FF2B5EF4-FFF2-40B4-BE49-F238E27FC236}">
                  <a16:creationId xmlns:a16="http://schemas.microsoft.com/office/drawing/2014/main" id="{6DF84F3E-35FA-497B-B6FA-F453E82F3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5" name="Freeform 14">
              <a:extLst>
                <a:ext uri="{FF2B5EF4-FFF2-40B4-BE49-F238E27FC236}">
                  <a16:creationId xmlns:a16="http://schemas.microsoft.com/office/drawing/2014/main" id="{2846D7FA-E05C-448E-B156-F77C205A1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6" name="Freeform 15">
              <a:extLst>
                <a:ext uri="{FF2B5EF4-FFF2-40B4-BE49-F238E27FC236}">
                  <a16:creationId xmlns:a16="http://schemas.microsoft.com/office/drawing/2014/main" id="{E269AD3A-E6B6-4322-A013-276CBC1B0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7" name="Freeform 16">
              <a:extLst>
                <a:ext uri="{FF2B5EF4-FFF2-40B4-BE49-F238E27FC236}">
                  <a16:creationId xmlns:a16="http://schemas.microsoft.com/office/drawing/2014/main" id="{CEFB9F00-6239-4BF6-B439-D16231B24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8" name="Freeform 17">
              <a:extLst>
                <a:ext uri="{FF2B5EF4-FFF2-40B4-BE49-F238E27FC236}">
                  <a16:creationId xmlns:a16="http://schemas.microsoft.com/office/drawing/2014/main" id="{74D1DDDB-FC85-40C5-9225-06312C451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9" name="Freeform 18">
              <a:extLst>
                <a:ext uri="{FF2B5EF4-FFF2-40B4-BE49-F238E27FC236}">
                  <a16:creationId xmlns:a16="http://schemas.microsoft.com/office/drawing/2014/main" id="{E9217709-40C1-4F4A-AB69-8A693608A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60" name="Freeform 19">
              <a:extLst>
                <a:ext uri="{FF2B5EF4-FFF2-40B4-BE49-F238E27FC236}">
                  <a16:creationId xmlns:a16="http://schemas.microsoft.com/office/drawing/2014/main" id="{ACCD26D6-BC97-43F5-B803-5838985FC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61" name="Freeform 20">
              <a:extLst>
                <a:ext uri="{FF2B5EF4-FFF2-40B4-BE49-F238E27FC236}">
                  <a16:creationId xmlns:a16="http://schemas.microsoft.com/office/drawing/2014/main" id="{8136022F-2988-42E2-90E1-617D189F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2" name="Freeform 21">
              <a:extLst>
                <a:ext uri="{FF2B5EF4-FFF2-40B4-BE49-F238E27FC236}">
                  <a16:creationId xmlns:a16="http://schemas.microsoft.com/office/drawing/2014/main" id="{03859925-85FA-4D69-A0AB-6F827E3B5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3" name="Freeform 22">
              <a:extLst>
                <a:ext uri="{FF2B5EF4-FFF2-40B4-BE49-F238E27FC236}">
                  <a16:creationId xmlns:a16="http://schemas.microsoft.com/office/drawing/2014/main" id="{BAE65FC7-970A-4DCC-9FB4-CF0F7496A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5" name="Group 64">
            <a:extLst>
              <a:ext uri="{FF2B5EF4-FFF2-40B4-BE49-F238E27FC236}">
                <a16:creationId xmlns:a16="http://schemas.microsoft.com/office/drawing/2014/main" id="{B64F33C7-E158-4057-87E7-6F42AA6D03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66" name="Freeform 27">
              <a:extLst>
                <a:ext uri="{FF2B5EF4-FFF2-40B4-BE49-F238E27FC236}">
                  <a16:creationId xmlns:a16="http://schemas.microsoft.com/office/drawing/2014/main" id="{26714E66-FCC0-42F6-B127-0F91203BC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7" name="Freeform 28">
              <a:extLst>
                <a:ext uri="{FF2B5EF4-FFF2-40B4-BE49-F238E27FC236}">
                  <a16:creationId xmlns:a16="http://schemas.microsoft.com/office/drawing/2014/main" id="{7E0BD3C9-F0D9-4A53-87DF-71D17D328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8" name="Freeform 29">
              <a:extLst>
                <a:ext uri="{FF2B5EF4-FFF2-40B4-BE49-F238E27FC236}">
                  <a16:creationId xmlns:a16="http://schemas.microsoft.com/office/drawing/2014/main" id="{DFA9FE4C-FCED-4A9A-9E43-358EB7501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9" name="Freeform 30">
              <a:extLst>
                <a:ext uri="{FF2B5EF4-FFF2-40B4-BE49-F238E27FC236}">
                  <a16:creationId xmlns:a16="http://schemas.microsoft.com/office/drawing/2014/main" id="{E5D5BB28-15EC-4D32-9C05-C2206AF9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70" name="Freeform 31">
              <a:extLst>
                <a:ext uri="{FF2B5EF4-FFF2-40B4-BE49-F238E27FC236}">
                  <a16:creationId xmlns:a16="http://schemas.microsoft.com/office/drawing/2014/main" id="{06210E9D-4080-4566-B32A-3A8BE356F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1" name="Freeform 32">
              <a:extLst>
                <a:ext uri="{FF2B5EF4-FFF2-40B4-BE49-F238E27FC236}">
                  <a16:creationId xmlns:a16="http://schemas.microsoft.com/office/drawing/2014/main" id="{894D3505-0982-40B2-8131-1B6BFF273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2" name="Freeform 33">
              <a:extLst>
                <a:ext uri="{FF2B5EF4-FFF2-40B4-BE49-F238E27FC236}">
                  <a16:creationId xmlns:a16="http://schemas.microsoft.com/office/drawing/2014/main" id="{11598CAB-0965-48D6-999C-91450C50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3" name="Freeform 34">
              <a:extLst>
                <a:ext uri="{FF2B5EF4-FFF2-40B4-BE49-F238E27FC236}">
                  <a16:creationId xmlns:a16="http://schemas.microsoft.com/office/drawing/2014/main" id="{29E94126-468A-4060-BCBC-DC3806A4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4" name="Freeform 35">
              <a:extLst>
                <a:ext uri="{FF2B5EF4-FFF2-40B4-BE49-F238E27FC236}">
                  <a16:creationId xmlns:a16="http://schemas.microsoft.com/office/drawing/2014/main" id="{438F3422-C112-405B-B955-7B1690721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5" name="Freeform 36">
              <a:extLst>
                <a:ext uri="{FF2B5EF4-FFF2-40B4-BE49-F238E27FC236}">
                  <a16:creationId xmlns:a16="http://schemas.microsoft.com/office/drawing/2014/main" id="{C99C65FC-23C1-4B1D-A385-29B46619D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6" name="Freeform 37">
              <a:extLst>
                <a:ext uri="{FF2B5EF4-FFF2-40B4-BE49-F238E27FC236}">
                  <a16:creationId xmlns:a16="http://schemas.microsoft.com/office/drawing/2014/main" id="{53D192C3-5E79-4B85-98D0-8F6C681CD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7" name="Freeform 38">
              <a:extLst>
                <a:ext uri="{FF2B5EF4-FFF2-40B4-BE49-F238E27FC236}">
                  <a16:creationId xmlns:a16="http://schemas.microsoft.com/office/drawing/2014/main" id="{8709C0CF-D42A-4EE0-9C30-B0B72C69A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9" name="Rectangle 78">
            <a:extLst>
              <a:ext uri="{FF2B5EF4-FFF2-40B4-BE49-F238E27FC236}">
                <a16:creationId xmlns:a16="http://schemas.microsoft.com/office/drawing/2014/main" id="{B8FE8EF1-7AF2-4864-A8DE-7EE3481D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1" name="Freeform 11">
            <a:extLst>
              <a:ext uri="{FF2B5EF4-FFF2-40B4-BE49-F238E27FC236}">
                <a16:creationId xmlns:a16="http://schemas.microsoft.com/office/drawing/2014/main" id="{5B3CCFC9-E82D-444E-9621-FE5F95E67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itle 1">
            <a:extLst>
              <a:ext uri="{FF2B5EF4-FFF2-40B4-BE49-F238E27FC236}">
                <a16:creationId xmlns:a16="http://schemas.microsoft.com/office/drawing/2014/main" id="{9F1C7ADC-0586-494D-B13B-5ABD88E7E207}"/>
              </a:ext>
            </a:extLst>
          </p:cNvPr>
          <p:cNvSpPr>
            <a:spLocks noGrp="1"/>
          </p:cNvSpPr>
          <p:nvPr>
            <p:ph type="title"/>
          </p:nvPr>
        </p:nvSpPr>
        <p:spPr>
          <a:xfrm>
            <a:off x="2592926" y="624110"/>
            <a:ext cx="4633466" cy="1280890"/>
          </a:xfrm>
        </p:spPr>
        <p:txBody>
          <a:bodyPr vert="horz" lIns="91440" tIns="45720" rIns="91440" bIns="45720" rtlCol="0" anchor="t">
            <a:normAutofit/>
          </a:bodyPr>
          <a:lstStyle/>
          <a:p>
            <a:r>
              <a:rPr lang="en-US"/>
              <a:t>Where People Are</a:t>
            </a:r>
          </a:p>
        </p:txBody>
      </p:sp>
      <p:sp>
        <p:nvSpPr>
          <p:cNvPr id="3" name="Content Placeholder 2">
            <a:extLst>
              <a:ext uri="{FF2B5EF4-FFF2-40B4-BE49-F238E27FC236}">
                <a16:creationId xmlns:a16="http://schemas.microsoft.com/office/drawing/2014/main" id="{5F1ABDA2-1D62-4690-8409-C766B6A8FFCA}"/>
              </a:ext>
            </a:extLst>
          </p:cNvPr>
          <p:cNvSpPr>
            <a:spLocks noGrp="1"/>
          </p:cNvSpPr>
          <p:nvPr>
            <p:ph sz="half" idx="1"/>
          </p:nvPr>
        </p:nvSpPr>
        <p:spPr>
          <a:xfrm>
            <a:off x="2589213" y="2040467"/>
            <a:ext cx="4637179" cy="3870755"/>
          </a:xfrm>
        </p:spPr>
        <p:txBody>
          <a:bodyPr vert="horz" lIns="91440" tIns="45720" rIns="91440" bIns="45720" rtlCol="0" anchor="t">
            <a:normAutofit/>
          </a:bodyPr>
          <a:lstStyle/>
          <a:p>
            <a:r>
              <a:rPr lang="en-US"/>
              <a:t>Where on the Matrix would we place the people we are trying to reach?</a:t>
            </a:r>
          </a:p>
          <a:p>
            <a:r>
              <a:rPr lang="en-US"/>
              <a:t>It is important that we know this</a:t>
            </a:r>
          </a:p>
          <a:p>
            <a:r>
              <a:rPr lang="en-US"/>
              <a:t>If we don't have a clear idea we may be speaking to the wrong people (possibly those who are believers)</a:t>
            </a:r>
          </a:p>
          <a:p>
            <a:r>
              <a:rPr lang="en-US"/>
              <a:t>We use x,y coordinates: 'x' denotes where they are horizontally, and 'y' where they are vertically.</a:t>
            </a:r>
          </a:p>
        </p:txBody>
      </p:sp>
      <p:pic>
        <p:nvPicPr>
          <p:cNvPr id="8" name="Picture 8" descr="Chart, scatter chart&#10;&#10;Description automatically generated">
            <a:extLst>
              <a:ext uri="{FF2B5EF4-FFF2-40B4-BE49-F238E27FC236}">
                <a16:creationId xmlns:a16="http://schemas.microsoft.com/office/drawing/2014/main" id="{CF678926-957A-4A3D-A038-C2A09C45ABF3}"/>
              </a:ext>
            </a:extLst>
          </p:cNvPr>
          <p:cNvPicPr>
            <a:picLocks noGrp="1" noChangeAspect="1"/>
          </p:cNvPicPr>
          <p:nvPr>
            <p:ph sz="half" idx="2"/>
          </p:nvPr>
        </p:nvPicPr>
        <p:blipFill>
          <a:blip r:embed="rId2"/>
          <a:stretch>
            <a:fillRect/>
          </a:stretch>
        </p:blipFill>
        <p:spPr>
          <a:xfrm>
            <a:off x="7556410" y="942524"/>
            <a:ext cx="4001315" cy="4666255"/>
          </a:xfrm>
          <a:prstGeom prst="rect">
            <a:avLst/>
          </a:prstGeom>
        </p:spPr>
      </p:pic>
      <p:pic>
        <p:nvPicPr>
          <p:cNvPr id="4" name="Picture 3" descr="Icon&#10;&#10;Description automatically generated">
            <a:extLst>
              <a:ext uri="{FF2B5EF4-FFF2-40B4-BE49-F238E27FC236}">
                <a16:creationId xmlns:a16="http://schemas.microsoft.com/office/drawing/2014/main" id="{FFB2FDF2-E4E9-4F5B-BC13-AD1451AAEA19}"/>
              </a:ext>
            </a:extLst>
          </p:cNvPr>
          <p:cNvPicPr>
            <a:picLocks noChangeAspect="1"/>
          </p:cNvPicPr>
          <p:nvPr/>
        </p:nvPicPr>
        <p:blipFill>
          <a:blip r:embed="rId3"/>
          <a:stretch>
            <a:fillRect/>
          </a:stretch>
        </p:blipFill>
        <p:spPr>
          <a:xfrm>
            <a:off x="431800" y="5486400"/>
            <a:ext cx="1181100" cy="1181100"/>
          </a:xfrm>
          <a:prstGeom prst="rect">
            <a:avLst/>
          </a:prstGeom>
        </p:spPr>
      </p:pic>
    </p:spTree>
    <p:extLst>
      <p:ext uri="{BB962C8B-B14F-4D97-AF65-F5344CB8AC3E}">
        <p14:creationId xmlns:p14="http://schemas.microsoft.com/office/powerpoint/2010/main" val="3500373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7B7EFD05-5F12-420E-8AEF-74D5EF9D5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2" name="Freeform 11">
              <a:extLst>
                <a:ext uri="{FF2B5EF4-FFF2-40B4-BE49-F238E27FC236}">
                  <a16:creationId xmlns:a16="http://schemas.microsoft.com/office/drawing/2014/main" id="{6B6786B7-9BA0-488B-8C6B-1C5BB4E2A5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3" name="Freeform 12">
              <a:extLst>
                <a:ext uri="{FF2B5EF4-FFF2-40B4-BE49-F238E27FC236}">
                  <a16:creationId xmlns:a16="http://schemas.microsoft.com/office/drawing/2014/main" id="{ACF6C842-D596-43D3-B584-5672E0D33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4" name="Freeform 13">
              <a:extLst>
                <a:ext uri="{FF2B5EF4-FFF2-40B4-BE49-F238E27FC236}">
                  <a16:creationId xmlns:a16="http://schemas.microsoft.com/office/drawing/2014/main" id="{6DF84F3E-35FA-497B-B6FA-F453E82F3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5" name="Freeform 14">
              <a:extLst>
                <a:ext uri="{FF2B5EF4-FFF2-40B4-BE49-F238E27FC236}">
                  <a16:creationId xmlns:a16="http://schemas.microsoft.com/office/drawing/2014/main" id="{2846D7FA-E05C-448E-B156-F77C205A1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6" name="Freeform 15">
              <a:extLst>
                <a:ext uri="{FF2B5EF4-FFF2-40B4-BE49-F238E27FC236}">
                  <a16:creationId xmlns:a16="http://schemas.microsoft.com/office/drawing/2014/main" id="{E269AD3A-E6B6-4322-A013-276CBC1B0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7" name="Freeform 16">
              <a:extLst>
                <a:ext uri="{FF2B5EF4-FFF2-40B4-BE49-F238E27FC236}">
                  <a16:creationId xmlns:a16="http://schemas.microsoft.com/office/drawing/2014/main" id="{CEFB9F00-6239-4BF6-B439-D16231B24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8" name="Freeform 17">
              <a:extLst>
                <a:ext uri="{FF2B5EF4-FFF2-40B4-BE49-F238E27FC236}">
                  <a16:creationId xmlns:a16="http://schemas.microsoft.com/office/drawing/2014/main" id="{74D1DDDB-FC85-40C5-9225-06312C451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9" name="Freeform 18">
              <a:extLst>
                <a:ext uri="{FF2B5EF4-FFF2-40B4-BE49-F238E27FC236}">
                  <a16:creationId xmlns:a16="http://schemas.microsoft.com/office/drawing/2014/main" id="{E9217709-40C1-4F4A-AB69-8A693608A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60" name="Freeform 19">
              <a:extLst>
                <a:ext uri="{FF2B5EF4-FFF2-40B4-BE49-F238E27FC236}">
                  <a16:creationId xmlns:a16="http://schemas.microsoft.com/office/drawing/2014/main" id="{ACCD26D6-BC97-43F5-B803-5838985FC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61" name="Freeform 20">
              <a:extLst>
                <a:ext uri="{FF2B5EF4-FFF2-40B4-BE49-F238E27FC236}">
                  <a16:creationId xmlns:a16="http://schemas.microsoft.com/office/drawing/2014/main" id="{8136022F-2988-42E2-90E1-617D189F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2" name="Freeform 21">
              <a:extLst>
                <a:ext uri="{FF2B5EF4-FFF2-40B4-BE49-F238E27FC236}">
                  <a16:creationId xmlns:a16="http://schemas.microsoft.com/office/drawing/2014/main" id="{03859925-85FA-4D69-A0AB-6F827E3B5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3" name="Freeform 22">
              <a:extLst>
                <a:ext uri="{FF2B5EF4-FFF2-40B4-BE49-F238E27FC236}">
                  <a16:creationId xmlns:a16="http://schemas.microsoft.com/office/drawing/2014/main" id="{BAE65FC7-970A-4DCC-9FB4-CF0F7496A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5" name="Group 64">
            <a:extLst>
              <a:ext uri="{FF2B5EF4-FFF2-40B4-BE49-F238E27FC236}">
                <a16:creationId xmlns:a16="http://schemas.microsoft.com/office/drawing/2014/main" id="{B64F33C7-E158-4057-87E7-6F42AA6D03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66" name="Freeform 27">
              <a:extLst>
                <a:ext uri="{FF2B5EF4-FFF2-40B4-BE49-F238E27FC236}">
                  <a16:creationId xmlns:a16="http://schemas.microsoft.com/office/drawing/2014/main" id="{26714E66-FCC0-42F6-B127-0F91203BC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7" name="Freeform 28">
              <a:extLst>
                <a:ext uri="{FF2B5EF4-FFF2-40B4-BE49-F238E27FC236}">
                  <a16:creationId xmlns:a16="http://schemas.microsoft.com/office/drawing/2014/main" id="{7E0BD3C9-F0D9-4A53-87DF-71D17D328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8" name="Freeform 29">
              <a:extLst>
                <a:ext uri="{FF2B5EF4-FFF2-40B4-BE49-F238E27FC236}">
                  <a16:creationId xmlns:a16="http://schemas.microsoft.com/office/drawing/2014/main" id="{DFA9FE4C-FCED-4A9A-9E43-358EB7501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9" name="Freeform 30">
              <a:extLst>
                <a:ext uri="{FF2B5EF4-FFF2-40B4-BE49-F238E27FC236}">
                  <a16:creationId xmlns:a16="http://schemas.microsoft.com/office/drawing/2014/main" id="{E5D5BB28-15EC-4D32-9C05-C2206AF9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70" name="Freeform 31">
              <a:extLst>
                <a:ext uri="{FF2B5EF4-FFF2-40B4-BE49-F238E27FC236}">
                  <a16:creationId xmlns:a16="http://schemas.microsoft.com/office/drawing/2014/main" id="{06210E9D-4080-4566-B32A-3A8BE356F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1" name="Freeform 32">
              <a:extLst>
                <a:ext uri="{FF2B5EF4-FFF2-40B4-BE49-F238E27FC236}">
                  <a16:creationId xmlns:a16="http://schemas.microsoft.com/office/drawing/2014/main" id="{894D3505-0982-40B2-8131-1B6BFF273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2" name="Freeform 33">
              <a:extLst>
                <a:ext uri="{FF2B5EF4-FFF2-40B4-BE49-F238E27FC236}">
                  <a16:creationId xmlns:a16="http://schemas.microsoft.com/office/drawing/2014/main" id="{11598CAB-0965-48D6-999C-91450C50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3" name="Freeform 34">
              <a:extLst>
                <a:ext uri="{FF2B5EF4-FFF2-40B4-BE49-F238E27FC236}">
                  <a16:creationId xmlns:a16="http://schemas.microsoft.com/office/drawing/2014/main" id="{29E94126-468A-4060-BCBC-DC3806A4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4" name="Freeform 35">
              <a:extLst>
                <a:ext uri="{FF2B5EF4-FFF2-40B4-BE49-F238E27FC236}">
                  <a16:creationId xmlns:a16="http://schemas.microsoft.com/office/drawing/2014/main" id="{438F3422-C112-405B-B955-7B1690721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5" name="Freeform 36">
              <a:extLst>
                <a:ext uri="{FF2B5EF4-FFF2-40B4-BE49-F238E27FC236}">
                  <a16:creationId xmlns:a16="http://schemas.microsoft.com/office/drawing/2014/main" id="{C99C65FC-23C1-4B1D-A385-29B46619D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6" name="Freeform 37">
              <a:extLst>
                <a:ext uri="{FF2B5EF4-FFF2-40B4-BE49-F238E27FC236}">
                  <a16:creationId xmlns:a16="http://schemas.microsoft.com/office/drawing/2014/main" id="{53D192C3-5E79-4B85-98D0-8F6C681CD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7" name="Freeform 38">
              <a:extLst>
                <a:ext uri="{FF2B5EF4-FFF2-40B4-BE49-F238E27FC236}">
                  <a16:creationId xmlns:a16="http://schemas.microsoft.com/office/drawing/2014/main" id="{8709C0CF-D42A-4EE0-9C30-B0B72C69A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9" name="Rectangle 78">
            <a:extLst>
              <a:ext uri="{FF2B5EF4-FFF2-40B4-BE49-F238E27FC236}">
                <a16:creationId xmlns:a16="http://schemas.microsoft.com/office/drawing/2014/main" id="{B8FE8EF1-7AF2-4864-A8DE-7EE3481D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1" name="Freeform 11">
            <a:extLst>
              <a:ext uri="{FF2B5EF4-FFF2-40B4-BE49-F238E27FC236}">
                <a16:creationId xmlns:a16="http://schemas.microsoft.com/office/drawing/2014/main" id="{5B3CCFC9-E82D-444E-9621-FE5F95E67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83" name="Rectangle 82">
            <a:extLst>
              <a:ext uri="{FF2B5EF4-FFF2-40B4-BE49-F238E27FC236}">
                <a16:creationId xmlns:a16="http://schemas.microsoft.com/office/drawing/2014/main" id="{E9D11FD5-487C-4A6B-836F-3831DC830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9F1C7ADC-0586-494D-B13B-5ABD88E7E207}"/>
              </a:ext>
            </a:extLst>
          </p:cNvPr>
          <p:cNvSpPr>
            <a:spLocks noGrp="1"/>
          </p:cNvSpPr>
          <p:nvPr>
            <p:ph type="title"/>
          </p:nvPr>
        </p:nvSpPr>
        <p:spPr>
          <a:xfrm>
            <a:off x="649224" y="645106"/>
            <a:ext cx="3650279" cy="1259894"/>
          </a:xfrm>
        </p:spPr>
        <p:txBody>
          <a:bodyPr vert="horz" lIns="91440" tIns="45720" rIns="91440" bIns="45720" rtlCol="0" anchor="t">
            <a:normAutofit/>
          </a:bodyPr>
          <a:lstStyle/>
          <a:p>
            <a:r>
              <a:rPr lang="en-US">
                <a:solidFill>
                  <a:srgbClr val="476F74"/>
                </a:solidFill>
              </a:rPr>
              <a:t>Laying a Pathway</a:t>
            </a:r>
          </a:p>
        </p:txBody>
      </p:sp>
      <p:sp>
        <p:nvSpPr>
          <p:cNvPr id="85" name="Rectangle 84">
            <a:extLst>
              <a:ext uri="{FF2B5EF4-FFF2-40B4-BE49-F238E27FC236}">
                <a16:creationId xmlns:a16="http://schemas.microsoft.com/office/drawing/2014/main" id="{99765169-F70D-4841-BE65-62E10CBED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476F7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5F1ABDA2-1D62-4690-8409-C766B6A8FFCA}"/>
              </a:ext>
            </a:extLst>
          </p:cNvPr>
          <p:cNvSpPr>
            <a:spLocks noGrp="1"/>
          </p:cNvSpPr>
          <p:nvPr>
            <p:ph sz="half" idx="1"/>
          </p:nvPr>
        </p:nvSpPr>
        <p:spPr>
          <a:xfrm>
            <a:off x="649225" y="2133600"/>
            <a:ext cx="3650278" cy="3759253"/>
          </a:xfrm>
        </p:spPr>
        <p:txBody>
          <a:bodyPr vert="horz" lIns="91440" tIns="45720" rIns="91440" bIns="45720" rtlCol="0" anchor="t">
            <a:normAutofit/>
          </a:bodyPr>
          <a:lstStyle/>
          <a:p>
            <a:pPr>
              <a:buClr>
                <a:srgbClr val="F8B021"/>
              </a:buClr>
            </a:pPr>
            <a:r>
              <a:rPr lang="en-US"/>
              <a:t>When we know where our intended audience is located, we can then plan a series of programs that will eventually lead them to quadrant C (top right).</a:t>
            </a:r>
          </a:p>
          <a:p>
            <a:pPr>
              <a:buClr>
                <a:srgbClr val="F8B021"/>
              </a:buClr>
            </a:pPr>
            <a:r>
              <a:rPr lang="en-US"/>
              <a:t>Note that we may need several programs, each with its own aims - J, K, L, M, N &amp; O.</a:t>
            </a:r>
          </a:p>
        </p:txBody>
      </p:sp>
      <p:pic>
        <p:nvPicPr>
          <p:cNvPr id="5" name="Picture 5" descr="Chart&#10;&#10;Description automatically generated">
            <a:extLst>
              <a:ext uri="{FF2B5EF4-FFF2-40B4-BE49-F238E27FC236}">
                <a16:creationId xmlns:a16="http://schemas.microsoft.com/office/drawing/2014/main" id="{3D4BD32D-C825-4A01-803D-184503C2D068}"/>
              </a:ext>
            </a:extLst>
          </p:cNvPr>
          <p:cNvPicPr>
            <a:picLocks noGrp="1" noChangeAspect="1"/>
          </p:cNvPicPr>
          <p:nvPr>
            <p:ph sz="half" idx="2"/>
          </p:nvPr>
        </p:nvPicPr>
        <p:blipFill>
          <a:blip r:embed="rId2"/>
          <a:stretch>
            <a:fillRect/>
          </a:stretch>
        </p:blipFill>
        <p:spPr>
          <a:xfrm>
            <a:off x="5844204" y="640080"/>
            <a:ext cx="4504254" cy="5252773"/>
          </a:xfrm>
          <a:prstGeom prst="rect">
            <a:avLst/>
          </a:prstGeom>
        </p:spPr>
      </p:pic>
      <p:sp>
        <p:nvSpPr>
          <p:cNvPr id="87" name="Freeform 14">
            <a:extLst>
              <a:ext uri="{FF2B5EF4-FFF2-40B4-BE49-F238E27FC236}">
                <a16:creationId xmlns:a16="http://schemas.microsoft.com/office/drawing/2014/main" id="{2A2CC818-8106-45C0-93D5-7051F99F2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47C2D527-A383-4D52-9D78-4D166B269FDB}"/>
              </a:ext>
            </a:extLst>
          </p:cNvPr>
          <p:cNvPicPr>
            <a:picLocks noChangeAspect="1"/>
          </p:cNvPicPr>
          <p:nvPr/>
        </p:nvPicPr>
        <p:blipFill>
          <a:blip r:embed="rId3"/>
          <a:stretch>
            <a:fillRect/>
          </a:stretch>
        </p:blipFill>
        <p:spPr>
          <a:xfrm>
            <a:off x="431800" y="5486400"/>
            <a:ext cx="1181100" cy="1181100"/>
          </a:xfrm>
          <a:prstGeom prst="rect">
            <a:avLst/>
          </a:prstGeom>
        </p:spPr>
      </p:pic>
    </p:spTree>
    <p:extLst>
      <p:ext uri="{BB962C8B-B14F-4D97-AF65-F5344CB8AC3E}">
        <p14:creationId xmlns:p14="http://schemas.microsoft.com/office/powerpoint/2010/main" val="2664574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Part 2: How to use it</a:t>
            </a:r>
          </a:p>
        </p:txBody>
      </p:sp>
      <p:sp>
        <p:nvSpPr>
          <p:cNvPr id="5" name="TextBox 4"/>
          <p:cNvSpPr txBox="1"/>
          <p:nvPr/>
        </p:nvSpPr>
        <p:spPr>
          <a:xfrm>
            <a:off x="5304891" y="6211440"/>
            <a:ext cx="1910993" cy="307777"/>
          </a:xfrm>
          <a:prstGeom prst="rect">
            <a:avLst/>
          </a:prstGeom>
          <a:noFill/>
        </p:spPr>
        <p:txBody>
          <a:bodyPr wrap="square" lIns="91440" tIns="45720" rIns="91440" bIns="45720" rtlCol="0" anchor="t">
            <a:spAutoFit/>
          </a:bodyPr>
          <a:lstStyle/>
          <a:p>
            <a:r>
              <a:rPr lang="en-GB" sz="1400"/>
              <a:t>© 2021 Frank Gray</a:t>
            </a:r>
          </a:p>
        </p:txBody>
      </p:sp>
      <p:pic>
        <p:nvPicPr>
          <p:cNvPr id="7" name="Picture 7" descr="Text&#10;&#10;Description automatically generated">
            <a:extLst>
              <a:ext uri="{FF2B5EF4-FFF2-40B4-BE49-F238E27FC236}">
                <a16:creationId xmlns:a16="http://schemas.microsoft.com/office/drawing/2014/main" id="{1D9F3BA8-A0A5-472C-9369-31DB5191F2F1}"/>
              </a:ext>
            </a:extLst>
          </p:cNvPr>
          <p:cNvPicPr>
            <a:picLocks noChangeAspect="1"/>
          </p:cNvPicPr>
          <p:nvPr/>
        </p:nvPicPr>
        <p:blipFill>
          <a:blip r:embed="rId3"/>
          <a:stretch>
            <a:fillRect/>
          </a:stretch>
        </p:blipFill>
        <p:spPr>
          <a:xfrm>
            <a:off x="-265829" y="520934"/>
            <a:ext cx="11709397" cy="3045618"/>
          </a:xfrm>
          <a:prstGeom prst="rect">
            <a:avLst/>
          </a:prstGeom>
        </p:spPr>
      </p:pic>
    </p:spTree>
    <p:extLst>
      <p:ext uri="{BB962C8B-B14F-4D97-AF65-F5344CB8AC3E}">
        <p14:creationId xmlns:p14="http://schemas.microsoft.com/office/powerpoint/2010/main" val="1401244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sz="quarter"/>
          </p:nvPr>
        </p:nvSpPr>
        <p:spPr>
          <a:xfrm>
            <a:off x="2772508" y="533400"/>
            <a:ext cx="7438292" cy="871538"/>
          </a:xfrm>
        </p:spPr>
        <p:txBody>
          <a:bodyPr/>
          <a:lstStyle/>
          <a:p>
            <a:pPr eaLnBrk="1" fontAlgn="auto" hangingPunct="1">
              <a:spcAft>
                <a:spcPts val="0"/>
              </a:spcAft>
              <a:defRPr/>
            </a:pPr>
            <a:r>
              <a:rPr lang="en-GB">
                <a:ea typeface="+mj-ea"/>
                <a:cs typeface="+mj-cs"/>
              </a:rPr>
              <a:t>People, Path and Programs</a:t>
            </a:r>
          </a:p>
        </p:txBody>
      </p:sp>
      <p:pic>
        <p:nvPicPr>
          <p:cNvPr id="15369" name="Picture 9" descr="Matrix PeopleGroup"/>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a:xfrm>
            <a:off x="1680368" y="1282700"/>
            <a:ext cx="2659063" cy="2646363"/>
          </a:xfrm>
          <a:extLs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pic>
        <p:nvPicPr>
          <p:cNvPr id="15370" name="Picture 10" descr="Matrix XYZZones"/>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l="-47322" r="-47322"/>
          <a:stretch>
            <a:fillRect/>
          </a:stretch>
        </p:blipFill>
        <p:spPr>
          <a:xfrm>
            <a:off x="6357938" y="1273176"/>
            <a:ext cx="5029200" cy="2582863"/>
          </a:xfrm>
          <a:extLs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pic>
        <p:nvPicPr>
          <p:cNvPr id="15371" name="Picture 11" descr="MatrixPath1"/>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2419350" y="4064001"/>
            <a:ext cx="2679700" cy="2524125"/>
          </a:xfrm>
          <a:extLs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pic>
        <p:nvPicPr>
          <p:cNvPr id="15372" name="Picture 12" descr="MatrixPath3"/>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6672264" y="4089402"/>
            <a:ext cx="2670175" cy="2511425"/>
          </a:xfrm>
          <a:extLs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2" name="TextBox 1"/>
          <p:cNvSpPr txBox="1"/>
          <p:nvPr/>
        </p:nvSpPr>
        <p:spPr>
          <a:xfrm>
            <a:off x="4338638" y="2400301"/>
            <a:ext cx="1536700" cy="1323439"/>
          </a:xfrm>
          <a:prstGeom prst="rect">
            <a:avLst/>
          </a:prstGeom>
          <a:noFill/>
        </p:spPr>
        <p:txBody>
          <a:bodyPr wrap="square">
            <a:spAutoFit/>
          </a:bodyPr>
          <a:lstStyle/>
          <a:p>
            <a:pPr>
              <a:defRPr/>
            </a:pPr>
            <a:r>
              <a:rPr lang="en-US" sz="1600">
                <a:latin typeface="+mn-lt"/>
                <a:cs typeface="+mn-cs"/>
              </a:rPr>
              <a:t>1. </a:t>
            </a:r>
            <a:r>
              <a:rPr lang="en-US" sz="1600" b="1">
                <a:latin typeface="+mn-lt"/>
                <a:cs typeface="+mn-cs"/>
              </a:rPr>
              <a:t>Identify</a:t>
            </a:r>
            <a:r>
              <a:rPr lang="en-US" sz="1600">
                <a:latin typeface="+mn-lt"/>
                <a:cs typeface="+mn-cs"/>
              </a:rPr>
              <a:t> where people group located</a:t>
            </a:r>
          </a:p>
        </p:txBody>
      </p:sp>
      <p:sp>
        <p:nvSpPr>
          <p:cNvPr id="3" name="TextBox 2"/>
          <p:cNvSpPr txBox="1"/>
          <p:nvPr/>
        </p:nvSpPr>
        <p:spPr>
          <a:xfrm>
            <a:off x="6456363" y="1989139"/>
            <a:ext cx="1310175" cy="584775"/>
          </a:xfrm>
          <a:prstGeom prst="rect">
            <a:avLst/>
          </a:prstGeom>
          <a:noFill/>
        </p:spPr>
        <p:txBody>
          <a:bodyPr wrap="square">
            <a:spAutoFit/>
          </a:bodyPr>
          <a:lstStyle/>
          <a:p>
            <a:pPr>
              <a:defRPr/>
            </a:pPr>
            <a:r>
              <a:rPr lang="en-US" sz="1600">
                <a:latin typeface="+mn-lt"/>
                <a:cs typeface="+mn-cs"/>
              </a:rPr>
              <a:t>2.</a:t>
            </a:r>
            <a:r>
              <a:rPr lang="en-US" sz="1600" b="1">
                <a:latin typeface="+mn-lt"/>
                <a:cs typeface="+mn-cs"/>
              </a:rPr>
              <a:t>Choose</a:t>
            </a:r>
            <a:r>
              <a:rPr lang="en-US" sz="1600">
                <a:latin typeface="+mn-lt"/>
                <a:cs typeface="+mn-cs"/>
              </a:rPr>
              <a:t> audience</a:t>
            </a:r>
          </a:p>
        </p:txBody>
      </p:sp>
      <p:sp>
        <p:nvSpPr>
          <p:cNvPr id="4" name="TextBox 3"/>
          <p:cNvSpPr txBox="1"/>
          <p:nvPr/>
        </p:nvSpPr>
        <p:spPr>
          <a:xfrm>
            <a:off x="1614489" y="4411663"/>
            <a:ext cx="1296987" cy="1077218"/>
          </a:xfrm>
          <a:prstGeom prst="rect">
            <a:avLst/>
          </a:prstGeom>
          <a:noFill/>
        </p:spPr>
        <p:txBody>
          <a:bodyPr wrap="square">
            <a:spAutoFit/>
          </a:bodyPr>
          <a:lstStyle/>
          <a:p>
            <a:pPr>
              <a:defRPr/>
            </a:pPr>
            <a:r>
              <a:rPr lang="en-US" sz="1600">
                <a:latin typeface="+mn-lt"/>
                <a:cs typeface="+mn-cs"/>
              </a:rPr>
              <a:t>3. </a:t>
            </a:r>
            <a:r>
              <a:rPr lang="en-US" sz="1600" b="1">
                <a:latin typeface="+mn-lt"/>
                <a:cs typeface="+mn-cs"/>
              </a:rPr>
              <a:t>Plot </a:t>
            </a:r>
            <a:r>
              <a:rPr lang="en-US" sz="1600">
                <a:latin typeface="+mn-lt"/>
                <a:cs typeface="+mn-cs"/>
              </a:rPr>
              <a:t>possible program path</a:t>
            </a:r>
          </a:p>
        </p:txBody>
      </p:sp>
      <p:sp>
        <p:nvSpPr>
          <p:cNvPr id="5" name="TextBox 4"/>
          <p:cNvSpPr txBox="1"/>
          <p:nvPr/>
        </p:nvSpPr>
        <p:spPr>
          <a:xfrm>
            <a:off x="9417298" y="5180707"/>
            <a:ext cx="1599099" cy="1077218"/>
          </a:xfrm>
          <a:prstGeom prst="rect">
            <a:avLst/>
          </a:prstGeom>
          <a:noFill/>
        </p:spPr>
        <p:txBody>
          <a:bodyPr wrap="square">
            <a:spAutoFit/>
          </a:bodyPr>
          <a:lstStyle/>
          <a:p>
            <a:pPr>
              <a:defRPr/>
            </a:pPr>
            <a:r>
              <a:rPr lang="en-US" sz="1600">
                <a:latin typeface="+mn-lt"/>
                <a:cs typeface="+mn-cs"/>
              </a:rPr>
              <a:t>4. </a:t>
            </a:r>
            <a:r>
              <a:rPr lang="en-US" sz="1600" b="1">
                <a:latin typeface="+mn-lt"/>
                <a:cs typeface="+mn-cs"/>
              </a:rPr>
              <a:t>Identify</a:t>
            </a:r>
            <a:r>
              <a:rPr lang="en-US" sz="1600">
                <a:latin typeface="+mn-lt"/>
                <a:cs typeface="+mn-cs"/>
              </a:rPr>
              <a:t> goal of each specific program</a:t>
            </a:r>
          </a:p>
        </p:txBody>
      </p:sp>
      <p:pic>
        <p:nvPicPr>
          <p:cNvPr id="6" name="Picture 3" descr="Icon&#10;&#10;Description automatically generated">
            <a:extLst>
              <a:ext uri="{FF2B5EF4-FFF2-40B4-BE49-F238E27FC236}">
                <a16:creationId xmlns:a16="http://schemas.microsoft.com/office/drawing/2014/main" id="{42F99129-F684-4CDC-87E4-D5353F62BCF2}"/>
              </a:ext>
            </a:extLst>
          </p:cNvPr>
          <p:cNvPicPr>
            <a:picLocks noChangeAspect="1"/>
          </p:cNvPicPr>
          <p:nvPr/>
        </p:nvPicPr>
        <p:blipFill>
          <a:blip r:embed="rId7"/>
          <a:stretch>
            <a:fillRect/>
          </a:stretch>
        </p:blipFill>
        <p:spPr>
          <a:xfrm>
            <a:off x="431800" y="5486400"/>
            <a:ext cx="1181100" cy="1181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5369"/>
                                        </p:tgtEl>
                                        <p:attrNameLst>
                                          <p:attrName>style.visibility</p:attrName>
                                        </p:attrNameLst>
                                      </p:cBhvr>
                                      <p:to>
                                        <p:strVal val="visible"/>
                                      </p:to>
                                    </p:set>
                                    <p:animEffect transition="in" filter="diamond(in)">
                                      <p:cBhvr>
                                        <p:cTn id="7" dur="2000"/>
                                        <p:tgtEl>
                                          <p:spTgt spid="153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8" presetClass="entr" presetSubtype="16" fill="hold" nodeType="clickEffect">
                                  <p:stCondLst>
                                    <p:cond delay="0"/>
                                  </p:stCondLst>
                                  <p:childTnLst>
                                    <p:set>
                                      <p:cBhvr>
                                        <p:cTn id="15" dur="1" fill="hold">
                                          <p:stCondLst>
                                            <p:cond delay="0"/>
                                          </p:stCondLst>
                                        </p:cTn>
                                        <p:tgtEl>
                                          <p:spTgt spid="15370"/>
                                        </p:tgtEl>
                                        <p:attrNameLst>
                                          <p:attrName>style.visibility</p:attrName>
                                        </p:attrNameLst>
                                      </p:cBhvr>
                                      <p:to>
                                        <p:strVal val="visible"/>
                                      </p:to>
                                    </p:set>
                                    <p:animEffect transition="in" filter="diamond(in)">
                                      <p:cBhvr>
                                        <p:cTn id="16" dur="2000"/>
                                        <p:tgtEl>
                                          <p:spTgt spid="1537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nodeType="clickEffect">
                                  <p:stCondLst>
                                    <p:cond delay="0"/>
                                  </p:stCondLst>
                                  <p:childTnLst>
                                    <p:set>
                                      <p:cBhvr>
                                        <p:cTn id="24" dur="1" fill="hold">
                                          <p:stCondLst>
                                            <p:cond delay="0"/>
                                          </p:stCondLst>
                                        </p:cTn>
                                        <p:tgtEl>
                                          <p:spTgt spid="15371"/>
                                        </p:tgtEl>
                                        <p:attrNameLst>
                                          <p:attrName>style.visibility</p:attrName>
                                        </p:attrNameLst>
                                      </p:cBhvr>
                                      <p:to>
                                        <p:strVal val="visible"/>
                                      </p:to>
                                    </p:set>
                                    <p:animEffect transition="in" filter="diamond(in)">
                                      <p:cBhvr>
                                        <p:cTn id="25" dur="2000"/>
                                        <p:tgtEl>
                                          <p:spTgt spid="1537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ntr" presetSubtype="16" fill="hold" nodeType="clickEffect">
                                  <p:stCondLst>
                                    <p:cond delay="0"/>
                                  </p:stCondLst>
                                  <p:childTnLst>
                                    <p:set>
                                      <p:cBhvr>
                                        <p:cTn id="33" dur="1" fill="hold">
                                          <p:stCondLst>
                                            <p:cond delay="0"/>
                                          </p:stCondLst>
                                        </p:cTn>
                                        <p:tgtEl>
                                          <p:spTgt spid="15372"/>
                                        </p:tgtEl>
                                        <p:attrNameLst>
                                          <p:attrName>style.visibility</p:attrName>
                                        </p:attrNameLst>
                                      </p:cBhvr>
                                      <p:to>
                                        <p:strVal val="visible"/>
                                      </p:to>
                                    </p:set>
                                    <p:animEffect transition="in" filter="diamond(in)">
                                      <p:cBhvr>
                                        <p:cTn id="34" dur="2000"/>
                                        <p:tgtEl>
                                          <p:spTgt spid="1537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fontAlgn="auto" hangingPunct="1">
              <a:spcAft>
                <a:spcPts val="0"/>
              </a:spcAft>
              <a:defRPr/>
            </a:pPr>
            <a:r>
              <a:rPr lang="en-GB">
                <a:ea typeface="+mj-ea"/>
                <a:cs typeface="+mj-cs"/>
              </a:rPr>
              <a:t>Laying a Pathway</a:t>
            </a:r>
          </a:p>
        </p:txBody>
      </p:sp>
      <p:pic>
        <p:nvPicPr>
          <p:cNvPr id="17416" name="Picture 8" descr="MatrixXcircle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503613" y="1844676"/>
            <a:ext cx="4525962" cy="4525963"/>
          </a:xfrm>
          <a:extLs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pic>
        <p:nvPicPr>
          <p:cNvPr id="17417" name="Picture 9" descr="MatrixXcircl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9150" y="1844675"/>
            <a:ext cx="4762500" cy="476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8" name="Picture 10" descr="MatrixXcircle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9150" y="1844675"/>
            <a:ext cx="4762500" cy="476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9" name="Picture 11" descr="MatrixXcircle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9150" y="1844675"/>
            <a:ext cx="4762500" cy="476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20" name="Picture 12" descr="MatrixXcircle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9150" y="1844675"/>
            <a:ext cx="4762500" cy="476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21" name="Picture 13" descr="MatrixXcircle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9150" y="1844675"/>
            <a:ext cx="4762500" cy="476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22" name="Picture 14" descr="MatrixXcircle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9150" y="1844675"/>
            <a:ext cx="4762500" cy="476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23" name="Picture 15" descr="MatrixXcircle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59150" y="1844676"/>
            <a:ext cx="4762500" cy="4691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24" name="Picture 16" descr="MatrixXcircle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59150" y="1844675"/>
            <a:ext cx="4762500" cy="476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25" name="Picture 17" descr="MatrixXcircle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59150" y="1844675"/>
            <a:ext cx="4762500" cy="476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26" name="Picture 18" descr="MatrixXcircle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59150" y="1844675"/>
            <a:ext cx="4762500" cy="476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27" name="Picture 19" descr="MatrixXcircle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59150" y="1844675"/>
            <a:ext cx="4762500" cy="476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3" descr="Icon&#10;&#10;Description automatically generated">
            <a:extLst>
              <a:ext uri="{FF2B5EF4-FFF2-40B4-BE49-F238E27FC236}">
                <a16:creationId xmlns:a16="http://schemas.microsoft.com/office/drawing/2014/main" id="{BCCEE24D-8EB7-44A7-A92E-EEF8AB6FBEB7}"/>
              </a:ext>
            </a:extLst>
          </p:cNvPr>
          <p:cNvPicPr>
            <a:picLocks noChangeAspect="1"/>
          </p:cNvPicPr>
          <p:nvPr/>
        </p:nvPicPr>
        <p:blipFill>
          <a:blip r:embed="rId15"/>
          <a:stretch>
            <a:fillRect/>
          </a:stretch>
        </p:blipFill>
        <p:spPr>
          <a:xfrm>
            <a:off x="431800" y="5486400"/>
            <a:ext cx="1181100" cy="1181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6"/>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500"/>
                                  </p:stCondLst>
                                  <p:childTnLst>
                                    <p:set>
                                      <p:cBhvr>
                                        <p:cTn id="9" dur="1" fill="hold">
                                          <p:stCondLst>
                                            <p:cond delay="0"/>
                                          </p:stCondLst>
                                        </p:cTn>
                                        <p:tgtEl>
                                          <p:spTgt spid="17417"/>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nodeType="afterEffect">
                                  <p:stCondLst>
                                    <p:cond delay="500"/>
                                  </p:stCondLst>
                                  <p:childTnLst>
                                    <p:set>
                                      <p:cBhvr>
                                        <p:cTn id="12" dur="1" fill="hold">
                                          <p:stCondLst>
                                            <p:cond delay="0"/>
                                          </p:stCondLst>
                                        </p:cTn>
                                        <p:tgtEl>
                                          <p:spTgt spid="17418"/>
                                        </p:tgtEl>
                                        <p:attrNameLst>
                                          <p:attrName>style.visibility</p:attrName>
                                        </p:attrNameLst>
                                      </p:cBhvr>
                                      <p:to>
                                        <p:strVal val="visible"/>
                                      </p:to>
                                    </p:set>
                                  </p:childTnLst>
                                </p:cTn>
                              </p:par>
                            </p:childTnLst>
                          </p:cTn>
                        </p:par>
                        <p:par>
                          <p:cTn id="13" fill="hold" nodeType="afterGroup">
                            <p:stCondLst>
                              <p:cond delay="1000"/>
                            </p:stCondLst>
                            <p:childTnLst>
                              <p:par>
                                <p:cTn id="14" presetID="1" presetClass="entr" presetSubtype="0" fill="hold" nodeType="afterEffect">
                                  <p:stCondLst>
                                    <p:cond delay="500"/>
                                  </p:stCondLst>
                                  <p:childTnLst>
                                    <p:set>
                                      <p:cBhvr>
                                        <p:cTn id="15" dur="1" fill="hold">
                                          <p:stCondLst>
                                            <p:cond delay="0"/>
                                          </p:stCondLst>
                                        </p:cTn>
                                        <p:tgtEl>
                                          <p:spTgt spid="17419"/>
                                        </p:tgtEl>
                                        <p:attrNameLst>
                                          <p:attrName>style.visibility</p:attrName>
                                        </p:attrNameLst>
                                      </p:cBhvr>
                                      <p:to>
                                        <p:strVal val="visible"/>
                                      </p:to>
                                    </p:set>
                                  </p:childTnLst>
                                </p:cTn>
                              </p:par>
                            </p:childTnLst>
                          </p:cTn>
                        </p:par>
                        <p:par>
                          <p:cTn id="16" fill="hold" nodeType="afterGroup">
                            <p:stCondLst>
                              <p:cond delay="1500"/>
                            </p:stCondLst>
                            <p:childTnLst>
                              <p:par>
                                <p:cTn id="17" presetID="1" presetClass="entr" presetSubtype="0" fill="hold" nodeType="afterEffect">
                                  <p:stCondLst>
                                    <p:cond delay="500"/>
                                  </p:stCondLst>
                                  <p:childTnLst>
                                    <p:set>
                                      <p:cBhvr>
                                        <p:cTn id="18" dur="1" fill="hold">
                                          <p:stCondLst>
                                            <p:cond delay="0"/>
                                          </p:stCondLst>
                                        </p:cTn>
                                        <p:tgtEl>
                                          <p:spTgt spid="17420"/>
                                        </p:tgtEl>
                                        <p:attrNameLst>
                                          <p:attrName>style.visibility</p:attrName>
                                        </p:attrNameLst>
                                      </p:cBhvr>
                                      <p:to>
                                        <p:strVal val="visible"/>
                                      </p:to>
                                    </p:set>
                                  </p:childTnLst>
                                </p:cTn>
                              </p:par>
                            </p:childTnLst>
                          </p:cTn>
                        </p:par>
                        <p:par>
                          <p:cTn id="19" fill="hold" nodeType="afterGroup">
                            <p:stCondLst>
                              <p:cond delay="2000"/>
                            </p:stCondLst>
                            <p:childTnLst>
                              <p:par>
                                <p:cTn id="20" presetID="1" presetClass="entr" presetSubtype="0" fill="hold" nodeType="afterEffect">
                                  <p:stCondLst>
                                    <p:cond delay="500"/>
                                  </p:stCondLst>
                                  <p:childTnLst>
                                    <p:set>
                                      <p:cBhvr>
                                        <p:cTn id="21" dur="1" fill="hold">
                                          <p:stCondLst>
                                            <p:cond delay="0"/>
                                          </p:stCondLst>
                                        </p:cTn>
                                        <p:tgtEl>
                                          <p:spTgt spid="17421"/>
                                        </p:tgtEl>
                                        <p:attrNameLst>
                                          <p:attrName>style.visibility</p:attrName>
                                        </p:attrNameLst>
                                      </p:cBhvr>
                                      <p:to>
                                        <p:strVal val="visible"/>
                                      </p:to>
                                    </p:set>
                                  </p:childTnLst>
                                </p:cTn>
                              </p:par>
                            </p:childTnLst>
                          </p:cTn>
                        </p:par>
                        <p:par>
                          <p:cTn id="22" fill="hold" nodeType="afterGroup">
                            <p:stCondLst>
                              <p:cond delay="2500"/>
                            </p:stCondLst>
                            <p:childTnLst>
                              <p:par>
                                <p:cTn id="23" presetID="1" presetClass="entr" presetSubtype="0" fill="hold" nodeType="afterEffect">
                                  <p:stCondLst>
                                    <p:cond delay="500"/>
                                  </p:stCondLst>
                                  <p:childTnLst>
                                    <p:set>
                                      <p:cBhvr>
                                        <p:cTn id="24" dur="1" fill="hold">
                                          <p:stCondLst>
                                            <p:cond delay="0"/>
                                          </p:stCondLst>
                                        </p:cTn>
                                        <p:tgtEl>
                                          <p:spTgt spid="17422"/>
                                        </p:tgtEl>
                                        <p:attrNameLst>
                                          <p:attrName>style.visibility</p:attrName>
                                        </p:attrNameLst>
                                      </p:cBhvr>
                                      <p:to>
                                        <p:strVal val="visible"/>
                                      </p:to>
                                    </p:set>
                                  </p:childTnLst>
                                </p:cTn>
                              </p:par>
                            </p:childTnLst>
                          </p:cTn>
                        </p:par>
                        <p:par>
                          <p:cTn id="25" fill="hold" nodeType="afterGroup">
                            <p:stCondLst>
                              <p:cond delay="3000"/>
                            </p:stCondLst>
                            <p:childTnLst>
                              <p:par>
                                <p:cTn id="26" presetID="1" presetClass="entr" presetSubtype="0" fill="hold" nodeType="afterEffect">
                                  <p:stCondLst>
                                    <p:cond delay="500"/>
                                  </p:stCondLst>
                                  <p:childTnLst>
                                    <p:set>
                                      <p:cBhvr>
                                        <p:cTn id="27" dur="1" fill="hold">
                                          <p:stCondLst>
                                            <p:cond delay="0"/>
                                          </p:stCondLst>
                                        </p:cTn>
                                        <p:tgtEl>
                                          <p:spTgt spid="17423"/>
                                        </p:tgtEl>
                                        <p:attrNameLst>
                                          <p:attrName>style.visibility</p:attrName>
                                        </p:attrNameLst>
                                      </p:cBhvr>
                                      <p:to>
                                        <p:strVal val="visible"/>
                                      </p:to>
                                    </p:set>
                                  </p:childTnLst>
                                </p:cTn>
                              </p:par>
                            </p:childTnLst>
                          </p:cTn>
                        </p:par>
                        <p:par>
                          <p:cTn id="28" fill="hold" nodeType="afterGroup">
                            <p:stCondLst>
                              <p:cond delay="3500"/>
                            </p:stCondLst>
                            <p:childTnLst>
                              <p:par>
                                <p:cTn id="29" presetID="1" presetClass="entr" presetSubtype="0" fill="hold" nodeType="afterEffect">
                                  <p:stCondLst>
                                    <p:cond delay="500"/>
                                  </p:stCondLst>
                                  <p:childTnLst>
                                    <p:set>
                                      <p:cBhvr>
                                        <p:cTn id="30" dur="1" fill="hold">
                                          <p:stCondLst>
                                            <p:cond delay="0"/>
                                          </p:stCondLst>
                                        </p:cTn>
                                        <p:tgtEl>
                                          <p:spTgt spid="17424"/>
                                        </p:tgtEl>
                                        <p:attrNameLst>
                                          <p:attrName>style.visibility</p:attrName>
                                        </p:attrNameLst>
                                      </p:cBhvr>
                                      <p:to>
                                        <p:strVal val="visible"/>
                                      </p:to>
                                    </p:set>
                                  </p:childTnLst>
                                </p:cTn>
                              </p:par>
                            </p:childTnLst>
                          </p:cTn>
                        </p:par>
                        <p:par>
                          <p:cTn id="31" fill="hold" nodeType="afterGroup">
                            <p:stCondLst>
                              <p:cond delay="4000"/>
                            </p:stCondLst>
                            <p:childTnLst>
                              <p:par>
                                <p:cTn id="32" presetID="1" presetClass="entr" presetSubtype="0" fill="hold" nodeType="afterEffect">
                                  <p:stCondLst>
                                    <p:cond delay="500"/>
                                  </p:stCondLst>
                                  <p:childTnLst>
                                    <p:set>
                                      <p:cBhvr>
                                        <p:cTn id="33" dur="1" fill="hold">
                                          <p:stCondLst>
                                            <p:cond delay="0"/>
                                          </p:stCondLst>
                                        </p:cTn>
                                        <p:tgtEl>
                                          <p:spTgt spid="17425"/>
                                        </p:tgtEl>
                                        <p:attrNameLst>
                                          <p:attrName>style.visibility</p:attrName>
                                        </p:attrNameLst>
                                      </p:cBhvr>
                                      <p:to>
                                        <p:strVal val="visible"/>
                                      </p:to>
                                    </p:set>
                                  </p:childTnLst>
                                </p:cTn>
                              </p:par>
                            </p:childTnLst>
                          </p:cTn>
                        </p:par>
                        <p:par>
                          <p:cTn id="34" fill="hold" nodeType="afterGroup">
                            <p:stCondLst>
                              <p:cond delay="4500"/>
                            </p:stCondLst>
                            <p:childTnLst>
                              <p:par>
                                <p:cTn id="35" presetID="1" presetClass="entr" presetSubtype="0" fill="hold" nodeType="afterEffect">
                                  <p:stCondLst>
                                    <p:cond delay="500"/>
                                  </p:stCondLst>
                                  <p:childTnLst>
                                    <p:set>
                                      <p:cBhvr>
                                        <p:cTn id="36" dur="1" fill="hold">
                                          <p:stCondLst>
                                            <p:cond delay="0"/>
                                          </p:stCondLst>
                                        </p:cTn>
                                        <p:tgtEl>
                                          <p:spTgt spid="17426"/>
                                        </p:tgtEl>
                                        <p:attrNameLst>
                                          <p:attrName>style.visibility</p:attrName>
                                        </p:attrNameLst>
                                      </p:cBhvr>
                                      <p:to>
                                        <p:strVal val="visible"/>
                                      </p:to>
                                    </p:set>
                                  </p:childTnLst>
                                </p:cTn>
                              </p:par>
                            </p:childTnLst>
                          </p:cTn>
                        </p:par>
                        <p:par>
                          <p:cTn id="37" fill="hold" nodeType="afterGroup">
                            <p:stCondLst>
                              <p:cond delay="5000"/>
                            </p:stCondLst>
                            <p:childTnLst>
                              <p:par>
                                <p:cTn id="38" presetID="1" presetClass="entr" presetSubtype="0" fill="hold" nodeType="afterEffect">
                                  <p:stCondLst>
                                    <p:cond delay="500"/>
                                  </p:stCondLst>
                                  <p:childTnLst>
                                    <p:set>
                                      <p:cBhvr>
                                        <p:cTn id="39" dur="1" fill="hold">
                                          <p:stCondLst>
                                            <p:cond delay="0"/>
                                          </p:stCondLst>
                                        </p:cTn>
                                        <p:tgtEl>
                                          <p:spTgt spid="174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pic>
        <p:nvPicPr>
          <p:cNvPr id="8" name="Picture 8" descr="Chart, box and whisker chart&#10;&#10;Description automatically generated">
            <a:extLst>
              <a:ext uri="{FF2B5EF4-FFF2-40B4-BE49-F238E27FC236}">
                <a16:creationId xmlns:a16="http://schemas.microsoft.com/office/drawing/2014/main" id="{8DE117B5-C028-41F2-B103-0AF71F7CD4F6}"/>
              </a:ext>
            </a:extLst>
          </p:cNvPr>
          <p:cNvPicPr>
            <a:picLocks noGrp="1" noChangeAspect="1"/>
          </p:cNvPicPr>
          <p:nvPr>
            <p:ph sz="half" idx="2"/>
          </p:nvPr>
        </p:nvPicPr>
        <p:blipFill>
          <a:blip r:embed="rId2"/>
          <a:stretch>
            <a:fillRect/>
          </a:stretch>
        </p:blipFill>
        <p:spPr>
          <a:xfrm>
            <a:off x="6091916" y="720344"/>
            <a:ext cx="5451627" cy="5097271"/>
          </a:xfrm>
          <a:prstGeom prst="rect">
            <a:avLst/>
          </a:prstGeom>
        </p:spPr>
      </p:pic>
      <p:grpSp>
        <p:nvGrpSpPr>
          <p:cNvPr id="15" name="Group 14">
            <a:extLst>
              <a:ext uri="{FF2B5EF4-FFF2-40B4-BE49-F238E27FC236}">
                <a16:creationId xmlns:a16="http://schemas.microsoft.com/office/drawing/2014/main" id="{7B7EFD05-5F12-420E-8AEF-74D5EF9D5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6" name="Freeform 11">
              <a:extLst>
                <a:ext uri="{FF2B5EF4-FFF2-40B4-BE49-F238E27FC236}">
                  <a16:creationId xmlns:a16="http://schemas.microsoft.com/office/drawing/2014/main" id="{6B6786B7-9BA0-488B-8C6B-1C5BB4E2A5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7" name="Freeform 12">
              <a:extLst>
                <a:ext uri="{FF2B5EF4-FFF2-40B4-BE49-F238E27FC236}">
                  <a16:creationId xmlns:a16="http://schemas.microsoft.com/office/drawing/2014/main" id="{ACF6C842-D596-43D3-B584-5672E0D33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8" name="Freeform 13">
              <a:extLst>
                <a:ext uri="{FF2B5EF4-FFF2-40B4-BE49-F238E27FC236}">
                  <a16:creationId xmlns:a16="http://schemas.microsoft.com/office/drawing/2014/main" id="{6DF84F3E-35FA-497B-B6FA-F453E82F3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9" name="Freeform 14">
              <a:extLst>
                <a:ext uri="{FF2B5EF4-FFF2-40B4-BE49-F238E27FC236}">
                  <a16:creationId xmlns:a16="http://schemas.microsoft.com/office/drawing/2014/main" id="{2846D7FA-E05C-448E-B156-F77C205A1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0" name="Freeform 15">
              <a:extLst>
                <a:ext uri="{FF2B5EF4-FFF2-40B4-BE49-F238E27FC236}">
                  <a16:creationId xmlns:a16="http://schemas.microsoft.com/office/drawing/2014/main" id="{E269AD3A-E6B6-4322-A013-276CBC1B0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1" name="Freeform 16">
              <a:extLst>
                <a:ext uri="{FF2B5EF4-FFF2-40B4-BE49-F238E27FC236}">
                  <a16:creationId xmlns:a16="http://schemas.microsoft.com/office/drawing/2014/main" id="{CEFB9F00-6239-4BF6-B439-D16231B24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2" name="Freeform 17">
              <a:extLst>
                <a:ext uri="{FF2B5EF4-FFF2-40B4-BE49-F238E27FC236}">
                  <a16:creationId xmlns:a16="http://schemas.microsoft.com/office/drawing/2014/main" id="{74D1DDDB-FC85-40C5-9225-06312C451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3" name="Freeform 18">
              <a:extLst>
                <a:ext uri="{FF2B5EF4-FFF2-40B4-BE49-F238E27FC236}">
                  <a16:creationId xmlns:a16="http://schemas.microsoft.com/office/drawing/2014/main" id="{E9217709-40C1-4F4A-AB69-8A693608A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4" name="Freeform 19">
              <a:extLst>
                <a:ext uri="{FF2B5EF4-FFF2-40B4-BE49-F238E27FC236}">
                  <a16:creationId xmlns:a16="http://schemas.microsoft.com/office/drawing/2014/main" id="{ACCD26D6-BC97-43F5-B803-5838985FC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5" name="Freeform 20">
              <a:extLst>
                <a:ext uri="{FF2B5EF4-FFF2-40B4-BE49-F238E27FC236}">
                  <a16:creationId xmlns:a16="http://schemas.microsoft.com/office/drawing/2014/main" id="{8136022F-2988-42E2-90E1-617D189F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6" name="Freeform 21">
              <a:extLst>
                <a:ext uri="{FF2B5EF4-FFF2-40B4-BE49-F238E27FC236}">
                  <a16:creationId xmlns:a16="http://schemas.microsoft.com/office/drawing/2014/main" id="{03859925-85FA-4D69-A0AB-6F827E3B5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7" name="Freeform 22">
              <a:extLst>
                <a:ext uri="{FF2B5EF4-FFF2-40B4-BE49-F238E27FC236}">
                  <a16:creationId xmlns:a16="http://schemas.microsoft.com/office/drawing/2014/main" id="{BAE65FC7-970A-4DCC-9FB4-CF0F7496A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9" name="Group 28">
            <a:extLst>
              <a:ext uri="{FF2B5EF4-FFF2-40B4-BE49-F238E27FC236}">
                <a16:creationId xmlns:a16="http://schemas.microsoft.com/office/drawing/2014/main" id="{B64F33C7-E158-4057-87E7-6F42AA6D03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30" name="Freeform 27">
              <a:extLst>
                <a:ext uri="{FF2B5EF4-FFF2-40B4-BE49-F238E27FC236}">
                  <a16:creationId xmlns:a16="http://schemas.microsoft.com/office/drawing/2014/main" id="{26714E66-FCC0-42F6-B127-0F91203BC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1" name="Freeform 28">
              <a:extLst>
                <a:ext uri="{FF2B5EF4-FFF2-40B4-BE49-F238E27FC236}">
                  <a16:creationId xmlns:a16="http://schemas.microsoft.com/office/drawing/2014/main" id="{7E0BD3C9-F0D9-4A53-87DF-71D17D328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2" name="Freeform 29">
              <a:extLst>
                <a:ext uri="{FF2B5EF4-FFF2-40B4-BE49-F238E27FC236}">
                  <a16:creationId xmlns:a16="http://schemas.microsoft.com/office/drawing/2014/main" id="{DFA9FE4C-FCED-4A9A-9E43-358EB7501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3" name="Freeform 30">
              <a:extLst>
                <a:ext uri="{FF2B5EF4-FFF2-40B4-BE49-F238E27FC236}">
                  <a16:creationId xmlns:a16="http://schemas.microsoft.com/office/drawing/2014/main" id="{E5D5BB28-15EC-4D32-9C05-C2206AF9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4" name="Freeform 31">
              <a:extLst>
                <a:ext uri="{FF2B5EF4-FFF2-40B4-BE49-F238E27FC236}">
                  <a16:creationId xmlns:a16="http://schemas.microsoft.com/office/drawing/2014/main" id="{06210E9D-4080-4566-B32A-3A8BE356F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5" name="Freeform 32">
              <a:extLst>
                <a:ext uri="{FF2B5EF4-FFF2-40B4-BE49-F238E27FC236}">
                  <a16:creationId xmlns:a16="http://schemas.microsoft.com/office/drawing/2014/main" id="{894D3505-0982-40B2-8131-1B6BFF273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6" name="Freeform 33">
              <a:extLst>
                <a:ext uri="{FF2B5EF4-FFF2-40B4-BE49-F238E27FC236}">
                  <a16:creationId xmlns:a16="http://schemas.microsoft.com/office/drawing/2014/main" id="{11598CAB-0965-48D6-999C-91450C50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7" name="Freeform 34">
              <a:extLst>
                <a:ext uri="{FF2B5EF4-FFF2-40B4-BE49-F238E27FC236}">
                  <a16:creationId xmlns:a16="http://schemas.microsoft.com/office/drawing/2014/main" id="{29E94126-468A-4060-BCBC-DC3806A4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8" name="Freeform 35">
              <a:extLst>
                <a:ext uri="{FF2B5EF4-FFF2-40B4-BE49-F238E27FC236}">
                  <a16:creationId xmlns:a16="http://schemas.microsoft.com/office/drawing/2014/main" id="{438F3422-C112-405B-B955-7B1690721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9" name="Freeform 36">
              <a:extLst>
                <a:ext uri="{FF2B5EF4-FFF2-40B4-BE49-F238E27FC236}">
                  <a16:creationId xmlns:a16="http://schemas.microsoft.com/office/drawing/2014/main" id="{C99C65FC-23C1-4B1D-A385-29B46619D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40" name="Freeform 37">
              <a:extLst>
                <a:ext uri="{FF2B5EF4-FFF2-40B4-BE49-F238E27FC236}">
                  <a16:creationId xmlns:a16="http://schemas.microsoft.com/office/drawing/2014/main" id="{53D192C3-5E79-4B85-98D0-8F6C681CD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1" name="Freeform 38">
              <a:extLst>
                <a:ext uri="{FF2B5EF4-FFF2-40B4-BE49-F238E27FC236}">
                  <a16:creationId xmlns:a16="http://schemas.microsoft.com/office/drawing/2014/main" id="{8709C0CF-D42A-4EE0-9C30-B0B72C69A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3" name="Rectangle 42">
            <a:extLst>
              <a:ext uri="{FF2B5EF4-FFF2-40B4-BE49-F238E27FC236}">
                <a16:creationId xmlns:a16="http://schemas.microsoft.com/office/drawing/2014/main" id="{B8FE8EF1-7AF2-4864-A8DE-7EE3481D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5" name="Freeform 11">
            <a:extLst>
              <a:ext uri="{FF2B5EF4-FFF2-40B4-BE49-F238E27FC236}">
                <a16:creationId xmlns:a16="http://schemas.microsoft.com/office/drawing/2014/main" id="{5B3CCFC9-E82D-444E-9621-FE5F95E67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itle 1">
            <a:extLst>
              <a:ext uri="{FF2B5EF4-FFF2-40B4-BE49-F238E27FC236}">
                <a16:creationId xmlns:a16="http://schemas.microsoft.com/office/drawing/2014/main" id="{34B5990D-A10E-4DCA-987E-619BAAB65776}"/>
              </a:ext>
            </a:extLst>
          </p:cNvPr>
          <p:cNvSpPr>
            <a:spLocks noGrp="1"/>
          </p:cNvSpPr>
          <p:nvPr>
            <p:ph type="title"/>
          </p:nvPr>
        </p:nvSpPr>
        <p:spPr>
          <a:xfrm>
            <a:off x="1687669" y="624110"/>
            <a:ext cx="4137059" cy="1280890"/>
          </a:xfrm>
        </p:spPr>
        <p:txBody>
          <a:bodyPr vert="horz" lIns="91440" tIns="45720" rIns="91440" bIns="45720" rtlCol="0" anchor="t">
            <a:normAutofit/>
          </a:bodyPr>
          <a:lstStyle/>
          <a:p>
            <a:r>
              <a:rPr lang="en-US" sz="3200"/>
              <a:t>What it is good for...</a:t>
            </a:r>
          </a:p>
        </p:txBody>
      </p:sp>
      <p:sp>
        <p:nvSpPr>
          <p:cNvPr id="3" name="Content Placeholder 2">
            <a:extLst>
              <a:ext uri="{FF2B5EF4-FFF2-40B4-BE49-F238E27FC236}">
                <a16:creationId xmlns:a16="http://schemas.microsoft.com/office/drawing/2014/main" id="{83B16EDA-7BFB-44F4-93F1-3F1C51C8716A}"/>
              </a:ext>
            </a:extLst>
          </p:cNvPr>
          <p:cNvSpPr>
            <a:spLocks noGrp="1"/>
          </p:cNvSpPr>
          <p:nvPr>
            <p:ph sz="half" idx="1"/>
          </p:nvPr>
        </p:nvSpPr>
        <p:spPr>
          <a:xfrm>
            <a:off x="1338676" y="1431131"/>
            <a:ext cx="5080231" cy="4372745"/>
          </a:xfrm>
        </p:spPr>
        <p:txBody>
          <a:bodyPr vert="horz" lIns="91440" tIns="45720" rIns="91440" bIns="45720" rtlCol="0" anchor="t">
            <a:noAutofit/>
          </a:bodyPr>
          <a:lstStyle/>
          <a:p>
            <a:r>
              <a:rPr lang="en-US" sz="2400" dirty="0">
                <a:solidFill>
                  <a:srgbClr val="000000"/>
                </a:solidFill>
              </a:rPr>
              <a:t>For finding out where people are on their spiritual pilgrimage</a:t>
            </a:r>
          </a:p>
          <a:p>
            <a:r>
              <a:rPr lang="en-US" sz="2400" dirty="0">
                <a:solidFill>
                  <a:srgbClr val="000000"/>
                </a:solidFill>
              </a:rPr>
              <a:t>For diagnosing how well our current ministries are hitting – or missing – the mark</a:t>
            </a:r>
          </a:p>
          <a:p>
            <a:r>
              <a:rPr lang="en-US" sz="2400" dirty="0">
                <a:solidFill>
                  <a:srgbClr val="000000"/>
                </a:solidFill>
              </a:rPr>
              <a:t>For planning a balanced set of ministries (knowing our audience)</a:t>
            </a:r>
          </a:p>
          <a:p>
            <a:r>
              <a:rPr lang="en-US" sz="2400" dirty="0">
                <a:solidFill>
                  <a:srgbClr val="000000"/>
                </a:solidFill>
              </a:rPr>
              <a:t>For understanding the importance of relationship in communicating the message.</a:t>
            </a:r>
          </a:p>
        </p:txBody>
      </p:sp>
      <p:pic>
        <p:nvPicPr>
          <p:cNvPr id="10" name="Picture 3" descr="Icon&#10;&#10;Description automatically generated">
            <a:extLst>
              <a:ext uri="{FF2B5EF4-FFF2-40B4-BE49-F238E27FC236}">
                <a16:creationId xmlns:a16="http://schemas.microsoft.com/office/drawing/2014/main" id="{C0C75E4B-25E8-433D-A931-441FDD47CF27}"/>
              </a:ext>
            </a:extLst>
          </p:cNvPr>
          <p:cNvPicPr>
            <a:picLocks noChangeAspect="1"/>
          </p:cNvPicPr>
          <p:nvPr/>
        </p:nvPicPr>
        <p:blipFill>
          <a:blip r:embed="rId3"/>
          <a:stretch>
            <a:fillRect/>
          </a:stretch>
        </p:blipFill>
        <p:spPr>
          <a:xfrm>
            <a:off x="431800" y="5486400"/>
            <a:ext cx="1181100" cy="1181100"/>
          </a:xfrm>
          <a:prstGeom prst="rect">
            <a:avLst/>
          </a:prstGeom>
        </p:spPr>
      </p:pic>
    </p:spTree>
    <p:extLst>
      <p:ext uri="{BB962C8B-B14F-4D97-AF65-F5344CB8AC3E}">
        <p14:creationId xmlns:p14="http://schemas.microsoft.com/office/powerpoint/2010/main" val="86717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noChangeArrowheads="1"/>
          </p:cNvSpPr>
          <p:nvPr>
            <p:ph type="title"/>
          </p:nvPr>
        </p:nvSpPr>
        <p:spPr/>
        <p:txBody>
          <a:bodyPr/>
          <a:lstStyle/>
          <a:p>
            <a:pPr eaLnBrk="1" fontAlgn="auto" hangingPunct="1">
              <a:spcAft>
                <a:spcPts val="0"/>
              </a:spcAft>
              <a:defRPr/>
            </a:pPr>
            <a:r>
              <a:rPr lang="en-GB">
                <a:ea typeface="+mj-ea"/>
                <a:cs typeface="+mj-cs"/>
              </a:rPr>
              <a:t>Pathway and Programs</a:t>
            </a:r>
          </a:p>
        </p:txBody>
      </p:sp>
      <p:pic>
        <p:nvPicPr>
          <p:cNvPr id="33798" name="Picture 6" descr="MatrixProgramPath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432176" y="1828801"/>
            <a:ext cx="4926013" cy="4875213"/>
          </a:xfrm>
          <a:extLs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2" name="TextBox 1"/>
          <p:cNvSpPr txBox="1">
            <a:spLocks noChangeArrowheads="1"/>
          </p:cNvSpPr>
          <p:nvPr/>
        </p:nvSpPr>
        <p:spPr bwMode="auto">
          <a:xfrm>
            <a:off x="3663002" y="5303341"/>
            <a:ext cx="89058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Sowing</a:t>
            </a:r>
          </a:p>
        </p:txBody>
      </p:sp>
      <p:sp>
        <p:nvSpPr>
          <p:cNvPr id="3" name="TextBox 2"/>
          <p:cNvSpPr txBox="1">
            <a:spLocks noChangeArrowheads="1"/>
          </p:cNvSpPr>
          <p:nvPr/>
        </p:nvSpPr>
        <p:spPr bwMode="auto">
          <a:xfrm flipH="1">
            <a:off x="6864442" y="4740789"/>
            <a:ext cx="1221894"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Watering</a:t>
            </a:r>
          </a:p>
        </p:txBody>
      </p:sp>
      <p:sp>
        <p:nvSpPr>
          <p:cNvPr id="6" name="TextBox 5"/>
          <p:cNvSpPr txBox="1">
            <a:spLocks noChangeArrowheads="1"/>
          </p:cNvSpPr>
          <p:nvPr/>
        </p:nvSpPr>
        <p:spPr bwMode="auto">
          <a:xfrm>
            <a:off x="8183564" y="3716339"/>
            <a:ext cx="95408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Reaping</a:t>
            </a:r>
          </a:p>
        </p:txBody>
      </p:sp>
      <p:sp>
        <p:nvSpPr>
          <p:cNvPr id="7" name="TextBox 6"/>
          <p:cNvSpPr txBox="1">
            <a:spLocks noChangeArrowheads="1"/>
          </p:cNvSpPr>
          <p:nvPr/>
        </p:nvSpPr>
        <p:spPr bwMode="auto">
          <a:xfrm>
            <a:off x="8256589" y="2492375"/>
            <a:ext cx="11461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err="1"/>
              <a:t>Discipling</a:t>
            </a:r>
            <a:endParaRPr lang="en-US" sz="1800"/>
          </a:p>
        </p:txBody>
      </p:sp>
      <p:pic>
        <p:nvPicPr>
          <p:cNvPr id="4" name="Picture 3" descr="Icon&#10;&#10;Description automatically generated">
            <a:extLst>
              <a:ext uri="{FF2B5EF4-FFF2-40B4-BE49-F238E27FC236}">
                <a16:creationId xmlns:a16="http://schemas.microsoft.com/office/drawing/2014/main" id="{EABDA499-50CA-4B81-8AE9-C3B3A1A997FA}"/>
              </a:ext>
            </a:extLst>
          </p:cNvPr>
          <p:cNvPicPr>
            <a:picLocks noChangeAspect="1"/>
          </p:cNvPicPr>
          <p:nvPr/>
        </p:nvPicPr>
        <p:blipFill>
          <a:blip r:embed="rId4"/>
          <a:stretch>
            <a:fillRect/>
          </a:stretch>
        </p:blipFill>
        <p:spPr>
          <a:xfrm>
            <a:off x="431800" y="5486400"/>
            <a:ext cx="1181100" cy="1181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nodeType="afterGroup">
                            <p:stCondLst>
                              <p:cond delay="500"/>
                            </p:stCondLst>
                            <p:childTnLst>
                              <p:par>
                                <p:cTn id="9" presetID="3" presetClass="entr" presetSubtype="10" fill="hold" grpId="0" nodeType="afterEffect">
                                  <p:stCondLst>
                                    <p:cond delay="200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2500"/>
                                        <p:tgtEl>
                                          <p:spTgt spid="3"/>
                                        </p:tgtEl>
                                      </p:cBhvr>
                                    </p:animEffect>
                                  </p:childTnLst>
                                </p:cTn>
                              </p:par>
                            </p:childTnLst>
                          </p:cTn>
                        </p:par>
                        <p:par>
                          <p:cTn id="12" fill="hold" nodeType="afterGroup">
                            <p:stCondLst>
                              <p:cond delay="5000"/>
                            </p:stCondLst>
                            <p:childTnLst>
                              <p:par>
                                <p:cTn id="13" presetID="3" presetClass="entr" presetSubtype="10" fill="hold" grpId="0" nodeType="afterEffect">
                                  <p:stCondLst>
                                    <p:cond delay="250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2500"/>
                                        <p:tgtEl>
                                          <p:spTgt spid="6"/>
                                        </p:tgtEl>
                                      </p:cBhvr>
                                    </p:animEffect>
                                  </p:childTnLst>
                                </p:cTn>
                              </p:par>
                            </p:childTnLst>
                          </p:cTn>
                        </p:par>
                        <p:par>
                          <p:cTn id="16" fill="hold" nodeType="afterGroup">
                            <p:stCondLst>
                              <p:cond delay="10000"/>
                            </p:stCondLst>
                            <p:childTnLst>
                              <p:par>
                                <p:cTn id="17" presetID="3" presetClass="entr" presetSubtype="10" fill="hold" grpId="0" nodeType="afterEffect">
                                  <p:stCondLst>
                                    <p:cond delay="200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2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title"/>
          </p:nvPr>
        </p:nvSpPr>
        <p:spPr>
          <a:xfrm>
            <a:off x="3071446" y="533400"/>
            <a:ext cx="7139354" cy="1143000"/>
          </a:xfrm>
        </p:spPr>
        <p:txBody>
          <a:bodyPr/>
          <a:lstStyle/>
          <a:p>
            <a:pPr eaLnBrk="1" fontAlgn="auto" hangingPunct="1">
              <a:spcAft>
                <a:spcPts val="0"/>
              </a:spcAft>
              <a:defRPr/>
            </a:pPr>
            <a:r>
              <a:rPr lang="en-GB">
                <a:ea typeface="+mj-ea"/>
                <a:cs typeface="+mj-cs"/>
              </a:rPr>
              <a:t>A common problem:</a:t>
            </a:r>
            <a:endParaRPr lang="en-US">
              <a:ea typeface="+mj-ea"/>
              <a:cs typeface="+mj-cs"/>
            </a:endParaRPr>
          </a:p>
        </p:txBody>
      </p:sp>
      <p:pic>
        <p:nvPicPr>
          <p:cNvPr id="39945" name="Picture 9" descr="Matrix XYZZone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063750" y="1916113"/>
            <a:ext cx="4038600" cy="4038600"/>
          </a:xfrm>
          <a:extLs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39942" name="Rectangle 6"/>
          <p:cNvSpPr>
            <a:spLocks noGrp="1" noChangeArrowheads="1"/>
          </p:cNvSpPr>
          <p:nvPr>
            <p:ph type="body" sz="half" idx="2"/>
          </p:nvPr>
        </p:nvSpPr>
        <p:spPr>
          <a:xfrm>
            <a:off x="7567991" y="1879235"/>
            <a:ext cx="2952750" cy="4302125"/>
          </a:xfrm>
        </p:spPr>
        <p:txBody>
          <a:bodyPr/>
          <a:lstStyle/>
          <a:p>
            <a:pPr eaLnBrk="1" hangingPunct="1"/>
            <a:r>
              <a:rPr lang="en-GB" sz="2400">
                <a:latin typeface="Calibri" charset="0"/>
              </a:rPr>
              <a:t>We say we are reaching people </a:t>
            </a:r>
            <a:r>
              <a:rPr lang="en-GB" sz="2400">
                <a:solidFill>
                  <a:schemeClr val="folHlink"/>
                </a:solidFill>
                <a:latin typeface="Calibri" charset="0"/>
              </a:rPr>
              <a:t>here</a:t>
            </a:r>
          </a:p>
          <a:p>
            <a:pPr eaLnBrk="1" hangingPunct="1"/>
            <a:r>
              <a:rPr lang="en-GB" sz="2400">
                <a:latin typeface="Calibri" charset="0"/>
              </a:rPr>
              <a:t>But in reality we are speaking to people </a:t>
            </a:r>
            <a:r>
              <a:rPr lang="en-GB" sz="2400">
                <a:solidFill>
                  <a:schemeClr val="folHlink"/>
                </a:solidFill>
                <a:latin typeface="Calibri" charset="0"/>
              </a:rPr>
              <a:t>here..</a:t>
            </a:r>
          </a:p>
          <a:p>
            <a:pPr eaLnBrk="1" hangingPunct="1"/>
            <a:r>
              <a:rPr lang="en-GB" sz="2400">
                <a:latin typeface="Calibri" charset="0"/>
              </a:rPr>
              <a:t>…or </a:t>
            </a:r>
            <a:r>
              <a:rPr lang="en-GB" sz="2400">
                <a:solidFill>
                  <a:schemeClr val="folHlink"/>
                </a:solidFill>
                <a:latin typeface="Calibri" charset="0"/>
              </a:rPr>
              <a:t>here</a:t>
            </a:r>
          </a:p>
        </p:txBody>
      </p:sp>
      <p:sp>
        <p:nvSpPr>
          <p:cNvPr id="39946" name="Oval 10"/>
          <p:cNvSpPr>
            <a:spLocks noChangeArrowheads="1"/>
          </p:cNvSpPr>
          <p:nvPr/>
        </p:nvSpPr>
        <p:spPr bwMode="auto">
          <a:xfrm>
            <a:off x="4151314" y="4221163"/>
            <a:ext cx="1152525" cy="1079500"/>
          </a:xfrm>
          <a:prstGeom prst="ellipse">
            <a:avLst/>
          </a:pr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39947" name="Oval 11"/>
          <p:cNvSpPr>
            <a:spLocks noChangeArrowheads="1"/>
          </p:cNvSpPr>
          <p:nvPr/>
        </p:nvSpPr>
        <p:spPr bwMode="auto">
          <a:xfrm rot="4178676">
            <a:off x="4502151" y="2070101"/>
            <a:ext cx="1062037" cy="1331912"/>
          </a:xfrm>
          <a:prstGeom prst="ellipse">
            <a:avLst/>
          </a:pr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39949" name="Line 13"/>
          <p:cNvSpPr>
            <a:spLocks noChangeShapeType="1"/>
          </p:cNvSpPr>
          <p:nvPr/>
        </p:nvSpPr>
        <p:spPr bwMode="auto">
          <a:xfrm flipH="1">
            <a:off x="3959250" y="2963070"/>
            <a:ext cx="3384550" cy="19446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39950" name="Line 14"/>
          <p:cNvSpPr>
            <a:spLocks noChangeShapeType="1"/>
          </p:cNvSpPr>
          <p:nvPr/>
        </p:nvSpPr>
        <p:spPr bwMode="auto">
          <a:xfrm flipH="1">
            <a:off x="4799807" y="4144079"/>
            <a:ext cx="35290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39951" name="Line 15"/>
          <p:cNvSpPr>
            <a:spLocks noChangeShapeType="1"/>
          </p:cNvSpPr>
          <p:nvPr/>
        </p:nvSpPr>
        <p:spPr bwMode="auto">
          <a:xfrm flipH="1" flipV="1">
            <a:off x="5376069" y="2792016"/>
            <a:ext cx="2952750" cy="1800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pic>
        <p:nvPicPr>
          <p:cNvPr id="2" name="Picture 3" descr="Icon&#10;&#10;Description automatically generated">
            <a:extLst>
              <a:ext uri="{FF2B5EF4-FFF2-40B4-BE49-F238E27FC236}">
                <a16:creationId xmlns:a16="http://schemas.microsoft.com/office/drawing/2014/main" id="{90565AB9-1917-4BC6-93AE-765A39D4C5BA}"/>
              </a:ext>
            </a:extLst>
          </p:cNvPr>
          <p:cNvPicPr>
            <a:picLocks noChangeAspect="1"/>
          </p:cNvPicPr>
          <p:nvPr/>
        </p:nvPicPr>
        <p:blipFill>
          <a:blip r:embed="rId4"/>
          <a:stretch>
            <a:fillRect/>
          </a:stretch>
        </p:blipFill>
        <p:spPr>
          <a:xfrm>
            <a:off x="431800" y="5486400"/>
            <a:ext cx="1181100" cy="1181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9945"/>
                                        </p:tgtEl>
                                        <p:attrNameLst>
                                          <p:attrName>style.visibility</p:attrName>
                                        </p:attrNameLst>
                                      </p:cBhvr>
                                      <p:to>
                                        <p:strVal val="visible"/>
                                      </p:to>
                                    </p:set>
                                    <p:animEffect transition="in" filter="dissolve">
                                      <p:cBhvr>
                                        <p:cTn id="7" dur="500"/>
                                        <p:tgtEl>
                                          <p:spTgt spid="3994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9946"/>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9947"/>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39942">
                                            <p:txEl>
                                              <p:pRg st="0" end="0"/>
                                            </p:txEl>
                                          </p:spTgt>
                                        </p:tgtEl>
                                        <p:attrNameLst>
                                          <p:attrName>style.visibility</p:attrName>
                                        </p:attrNameLst>
                                      </p:cBhvr>
                                      <p:to>
                                        <p:strVal val="visible"/>
                                      </p:to>
                                    </p:set>
                                    <p:anim calcmode="lin" valueType="num">
                                      <p:cBhvr additive="base">
                                        <p:cTn id="16" dur="500" fill="hold"/>
                                        <p:tgtEl>
                                          <p:spTgt spid="39942">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99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9949"/>
                                        </p:tgtEl>
                                        <p:attrNameLst>
                                          <p:attrName>style.visibility</p:attrName>
                                        </p:attrNameLst>
                                      </p:cBhvr>
                                      <p:to>
                                        <p:strVal val="visible"/>
                                      </p:to>
                                    </p:set>
                                    <p:animEffect transition="in" filter="dissolve">
                                      <p:cBhvr>
                                        <p:cTn id="22" dur="500"/>
                                        <p:tgtEl>
                                          <p:spTgt spid="3994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39942">
                                            <p:txEl>
                                              <p:pRg st="1" end="1"/>
                                            </p:txEl>
                                          </p:spTgt>
                                        </p:tgtEl>
                                        <p:attrNameLst>
                                          <p:attrName>style.visibility</p:attrName>
                                        </p:attrNameLst>
                                      </p:cBhvr>
                                      <p:to>
                                        <p:strVal val="visible"/>
                                      </p:to>
                                    </p:set>
                                    <p:anim calcmode="lin" valueType="num">
                                      <p:cBhvr additive="base">
                                        <p:cTn id="27" dur="500" fill="hold"/>
                                        <p:tgtEl>
                                          <p:spTgt spid="39942">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99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nodeType="clickEffect">
                                  <p:stCondLst>
                                    <p:cond delay="0"/>
                                  </p:stCondLst>
                                  <p:childTnLst>
                                    <p:set>
                                      <p:cBhvr>
                                        <p:cTn id="32" dur="1" fill="hold">
                                          <p:stCondLst>
                                            <p:cond delay="0"/>
                                          </p:stCondLst>
                                        </p:cTn>
                                        <p:tgtEl>
                                          <p:spTgt spid="39950"/>
                                        </p:tgtEl>
                                        <p:attrNameLst>
                                          <p:attrName>style.visibility</p:attrName>
                                        </p:attrNameLst>
                                      </p:cBhvr>
                                      <p:to>
                                        <p:strVal val="visible"/>
                                      </p:to>
                                    </p:set>
                                    <p:animEffect transition="in" filter="dissolve">
                                      <p:cBhvr>
                                        <p:cTn id="33" dur="500"/>
                                        <p:tgtEl>
                                          <p:spTgt spid="3995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xit" presetSubtype="4" fill="hold" grpId="1" nodeType="clickEffect">
                                  <p:stCondLst>
                                    <p:cond delay="0"/>
                                  </p:stCondLst>
                                  <p:childTnLst>
                                    <p:anim calcmode="lin" valueType="num">
                                      <p:cBhvr additive="base">
                                        <p:cTn id="37" dur="500"/>
                                        <p:tgtEl>
                                          <p:spTgt spid="39946"/>
                                        </p:tgtEl>
                                        <p:attrNameLst>
                                          <p:attrName>ppt_x</p:attrName>
                                        </p:attrNameLst>
                                      </p:cBhvr>
                                      <p:tavLst>
                                        <p:tav tm="0">
                                          <p:val>
                                            <p:strVal val="ppt_x"/>
                                          </p:val>
                                        </p:tav>
                                        <p:tav tm="100000">
                                          <p:val>
                                            <p:strVal val="ppt_x"/>
                                          </p:val>
                                        </p:tav>
                                      </p:tavLst>
                                    </p:anim>
                                    <p:anim calcmode="lin" valueType="num">
                                      <p:cBhvr additive="base">
                                        <p:cTn id="38" dur="500"/>
                                        <p:tgtEl>
                                          <p:spTgt spid="39946"/>
                                        </p:tgtEl>
                                        <p:attrNameLst>
                                          <p:attrName>ppt_y</p:attrName>
                                        </p:attrNameLst>
                                      </p:cBhvr>
                                      <p:tavLst>
                                        <p:tav tm="0">
                                          <p:val>
                                            <p:strVal val="ppt_y"/>
                                          </p:val>
                                        </p:tav>
                                        <p:tav tm="100000">
                                          <p:val>
                                            <p:strVal val="1+ppt_h/2"/>
                                          </p:val>
                                        </p:tav>
                                      </p:tavLst>
                                    </p:anim>
                                    <p:set>
                                      <p:cBhvr>
                                        <p:cTn id="39" dur="1" fill="hold">
                                          <p:stCondLst>
                                            <p:cond delay="499"/>
                                          </p:stCondLst>
                                        </p:cTn>
                                        <p:tgtEl>
                                          <p:spTgt spid="39946"/>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39942">
                                            <p:txEl>
                                              <p:pRg st="2" end="2"/>
                                            </p:txEl>
                                          </p:spTgt>
                                        </p:tgtEl>
                                        <p:attrNameLst>
                                          <p:attrName>style.visibility</p:attrName>
                                        </p:attrNameLst>
                                      </p:cBhvr>
                                      <p:to>
                                        <p:strVal val="visible"/>
                                      </p:to>
                                    </p:set>
                                    <p:anim calcmode="lin" valueType="num">
                                      <p:cBhvr additive="base">
                                        <p:cTn id="44" dur="500" fill="hold"/>
                                        <p:tgtEl>
                                          <p:spTgt spid="39942">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994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nodeType="clickEffect">
                                  <p:stCondLst>
                                    <p:cond delay="0"/>
                                  </p:stCondLst>
                                  <p:childTnLst>
                                    <p:set>
                                      <p:cBhvr>
                                        <p:cTn id="49" dur="1" fill="hold">
                                          <p:stCondLst>
                                            <p:cond delay="0"/>
                                          </p:stCondLst>
                                        </p:cTn>
                                        <p:tgtEl>
                                          <p:spTgt spid="39951"/>
                                        </p:tgtEl>
                                        <p:attrNameLst>
                                          <p:attrName>style.visibility</p:attrName>
                                        </p:attrNameLst>
                                      </p:cBhvr>
                                      <p:to>
                                        <p:strVal val="visible"/>
                                      </p:to>
                                    </p:set>
                                    <p:animEffect transition="in" filter="dissolve">
                                      <p:cBhvr>
                                        <p:cTn id="50" dur="500"/>
                                        <p:tgtEl>
                                          <p:spTgt spid="3995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xit" presetSubtype="4" fill="hold" grpId="1" nodeType="clickEffect">
                                  <p:stCondLst>
                                    <p:cond delay="0"/>
                                  </p:stCondLst>
                                  <p:childTnLst>
                                    <p:anim calcmode="lin" valueType="num">
                                      <p:cBhvr additive="base">
                                        <p:cTn id="54" dur="500"/>
                                        <p:tgtEl>
                                          <p:spTgt spid="39947"/>
                                        </p:tgtEl>
                                        <p:attrNameLst>
                                          <p:attrName>ppt_x</p:attrName>
                                        </p:attrNameLst>
                                      </p:cBhvr>
                                      <p:tavLst>
                                        <p:tav tm="0">
                                          <p:val>
                                            <p:strVal val="ppt_x"/>
                                          </p:val>
                                        </p:tav>
                                        <p:tav tm="100000">
                                          <p:val>
                                            <p:strVal val="ppt_x"/>
                                          </p:val>
                                        </p:tav>
                                      </p:tavLst>
                                    </p:anim>
                                    <p:anim calcmode="lin" valueType="num">
                                      <p:cBhvr additive="base">
                                        <p:cTn id="55" dur="500"/>
                                        <p:tgtEl>
                                          <p:spTgt spid="39947"/>
                                        </p:tgtEl>
                                        <p:attrNameLst>
                                          <p:attrName>ppt_y</p:attrName>
                                        </p:attrNameLst>
                                      </p:cBhvr>
                                      <p:tavLst>
                                        <p:tav tm="0">
                                          <p:val>
                                            <p:strVal val="ppt_y"/>
                                          </p:val>
                                        </p:tav>
                                        <p:tav tm="100000">
                                          <p:val>
                                            <p:strVal val="1+ppt_h/2"/>
                                          </p:val>
                                        </p:tav>
                                      </p:tavLst>
                                    </p:anim>
                                    <p:set>
                                      <p:cBhvr>
                                        <p:cTn id="56" dur="1" fill="hold">
                                          <p:stCondLst>
                                            <p:cond delay="499"/>
                                          </p:stCondLst>
                                        </p:cTn>
                                        <p:tgtEl>
                                          <p:spTgt spid="399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6" grpId="0" animBg="1"/>
      <p:bldP spid="39946" grpId="1" animBg="1"/>
      <p:bldP spid="39947" grpId="0" animBg="1"/>
      <p:bldP spid="3994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738" y="533400"/>
            <a:ext cx="7702062" cy="1143000"/>
          </a:xfrm>
        </p:spPr>
        <p:txBody>
          <a:bodyPr/>
          <a:lstStyle/>
          <a:p>
            <a:pPr eaLnBrk="1" fontAlgn="auto" hangingPunct="1">
              <a:spcAft>
                <a:spcPts val="0"/>
              </a:spcAft>
              <a:defRPr/>
            </a:pPr>
            <a:r>
              <a:rPr lang="en-US">
                <a:ea typeface="+mj-ea"/>
                <a:cs typeface="+mj-cs"/>
              </a:rPr>
              <a:t>BUT…</a:t>
            </a:r>
          </a:p>
        </p:txBody>
      </p:sp>
      <p:sp>
        <p:nvSpPr>
          <p:cNvPr id="3" name="Content Placeholder 2"/>
          <p:cNvSpPr>
            <a:spLocks noGrp="1"/>
          </p:cNvSpPr>
          <p:nvPr>
            <p:ph sz="half" idx="1"/>
          </p:nvPr>
        </p:nvSpPr>
        <p:spPr>
          <a:xfrm>
            <a:off x="1551940" y="1171576"/>
            <a:ext cx="4537710" cy="4302125"/>
          </a:xfrm>
        </p:spPr>
        <p:txBody>
          <a:bodyPr vert="horz" lIns="91440" tIns="45720" rIns="91440" bIns="45720" rtlCol="0" anchor="t">
            <a:noAutofit/>
          </a:bodyPr>
          <a:lstStyle/>
          <a:p>
            <a:pPr eaLnBrk="1" fontAlgn="auto" hangingPunct="1">
              <a:spcAft>
                <a:spcPts val="0"/>
              </a:spcAft>
              <a:buFont typeface="Arial" pitchFamily="34" charset="0"/>
              <a:buChar char="•"/>
              <a:defRPr/>
            </a:pPr>
            <a:r>
              <a:rPr lang="en-US" sz="2400"/>
              <a:t>This</a:t>
            </a:r>
            <a:r>
              <a:rPr lang="en-US" sz="2400">
                <a:ea typeface="+mn-ea"/>
                <a:cs typeface="+mn-cs"/>
              </a:rPr>
              <a:t> Matrix may not reflect the contemporary world (Why not?)</a:t>
            </a:r>
            <a:endParaRPr lang="en-US" sz="2400"/>
          </a:p>
          <a:p>
            <a:pPr eaLnBrk="1" fontAlgn="auto" hangingPunct="1">
              <a:spcAft>
                <a:spcPts val="0"/>
              </a:spcAft>
              <a:buFont typeface="Arial" pitchFamily="34" charset="0"/>
              <a:buChar char="•"/>
              <a:defRPr/>
            </a:pPr>
            <a:r>
              <a:rPr lang="en-US" sz="2400">
                <a:ea typeface="+mn-ea"/>
                <a:cs typeface="+mn-cs"/>
              </a:rPr>
              <a:t>There is a rising tide of </a:t>
            </a:r>
            <a:r>
              <a:rPr lang="en-US" sz="2400" err="1">
                <a:ea typeface="+mn-ea"/>
                <a:cs typeface="+mn-cs"/>
              </a:rPr>
              <a:t>scepticism</a:t>
            </a:r>
            <a:endParaRPr lang="en-US" sz="2400"/>
          </a:p>
          <a:p>
            <a:pPr eaLnBrk="1" fontAlgn="auto" hangingPunct="1">
              <a:spcAft>
                <a:spcPts val="0"/>
              </a:spcAft>
              <a:buFont typeface="Arial" pitchFamily="34" charset="0"/>
              <a:buChar char="•"/>
              <a:defRPr/>
            </a:pPr>
            <a:r>
              <a:rPr lang="en-US" sz="2400">
                <a:ea typeface="+mn-ea"/>
                <a:cs typeface="+mn-cs"/>
              </a:rPr>
              <a:t>More and more people don’t have Awareness of Supreme Being</a:t>
            </a:r>
            <a:endParaRPr lang="en-US" sz="2400"/>
          </a:p>
          <a:p>
            <a:pPr eaLnBrk="1" fontAlgn="auto" hangingPunct="1">
              <a:spcAft>
                <a:spcPts val="0"/>
              </a:spcAft>
              <a:buFont typeface="Arial" pitchFamily="34" charset="0"/>
              <a:buChar char="•"/>
              <a:defRPr/>
            </a:pPr>
            <a:r>
              <a:rPr lang="en-US" sz="2400">
                <a:ea typeface="+mn-ea"/>
                <a:cs typeface="+mn-cs"/>
              </a:rPr>
              <a:t>They deserve much closer attention</a:t>
            </a:r>
            <a:endParaRPr lang="en-US" sz="2400"/>
          </a:p>
          <a:p>
            <a:pPr eaLnBrk="1" fontAlgn="auto" hangingPunct="1">
              <a:spcAft>
                <a:spcPts val="0"/>
              </a:spcAft>
              <a:buFont typeface="Arial" pitchFamily="34" charset="0"/>
              <a:buChar char="•"/>
              <a:defRPr/>
            </a:pPr>
            <a:r>
              <a:rPr lang="en-US" sz="2400">
                <a:ea typeface="+mn-ea"/>
                <a:cs typeface="+mn-cs"/>
              </a:rPr>
              <a:t>They also need to be better understood – and listened to!</a:t>
            </a:r>
            <a:endParaRPr lang="en-US" sz="2400"/>
          </a:p>
          <a:p>
            <a:pPr eaLnBrk="1" fontAlgn="auto" hangingPunct="1">
              <a:spcAft>
                <a:spcPts val="0"/>
              </a:spcAft>
              <a:buFont typeface="Arial" pitchFamily="34" charset="0"/>
              <a:buChar char="•"/>
              <a:defRPr/>
            </a:pPr>
            <a:r>
              <a:rPr lang="en-US" sz="2400">
                <a:ea typeface="+mn-ea"/>
                <a:cs typeface="+mn-cs"/>
              </a:rPr>
              <a:t>Therefore….</a:t>
            </a:r>
            <a:endParaRPr lang="en-US" sz="2400"/>
          </a:p>
        </p:txBody>
      </p:sp>
      <p:sp>
        <p:nvSpPr>
          <p:cNvPr id="41987" name="Text Placeholder 3"/>
          <p:cNvSpPr>
            <a:spLocks noGrp="1"/>
          </p:cNvSpPr>
          <p:nvPr>
            <p:ph type="body" sz="half" idx="2"/>
          </p:nvPr>
        </p:nvSpPr>
        <p:spPr>
          <a:xfrm>
            <a:off x="5943600" y="1841501"/>
            <a:ext cx="5384800" cy="4302125"/>
          </a:xfrm>
        </p:spPr>
        <p:txBody>
          <a:bodyPr>
            <a:normAutofit/>
          </a:bodyPr>
          <a:lstStyle/>
          <a:p>
            <a:pPr eaLnBrk="1" hangingPunct="1"/>
            <a:r>
              <a:rPr lang="en-US" err="1">
                <a:latin typeface="Calibri" charset="0"/>
              </a:rPr>
              <a:t>Barna</a:t>
            </a:r>
            <a:r>
              <a:rPr lang="en-US">
                <a:latin typeface="Calibri" charset="0"/>
              </a:rPr>
              <a:t> Group </a:t>
            </a:r>
            <a:r>
              <a:rPr lang="en-US" i="1">
                <a:latin typeface="Calibri" charset="0"/>
              </a:rPr>
              <a:t>Unchurched </a:t>
            </a:r>
            <a:r>
              <a:rPr lang="en-US">
                <a:latin typeface="Calibri" charset="0"/>
              </a:rPr>
              <a:t>research in USA 2011 (See </a:t>
            </a:r>
            <a:r>
              <a:rPr lang="en-US">
                <a:latin typeface="Calibri" charset="0"/>
                <a:hlinkClick r:id="rId3"/>
              </a:rPr>
              <a:t>www.unchurched.com</a:t>
            </a:r>
            <a:r>
              <a:rPr lang="en-US">
                <a:latin typeface="Calibri" charset="0"/>
              </a:rPr>
              <a:t>) </a:t>
            </a:r>
          </a:p>
          <a:p>
            <a:pPr eaLnBrk="1" hangingPunct="1"/>
            <a:endParaRPr lang="en-US">
              <a:latin typeface="Calibri" charset="0"/>
            </a:endParaRPr>
          </a:p>
          <a:p>
            <a:pPr eaLnBrk="1" hangingPunct="1"/>
            <a:endParaRPr lang="en-US">
              <a:latin typeface="Calibri" charset="0"/>
            </a:endParaRPr>
          </a:p>
        </p:txBody>
      </p:sp>
      <p:cxnSp>
        <p:nvCxnSpPr>
          <p:cNvPr id="5" name="Straight Connector 4"/>
          <p:cNvCxnSpPr/>
          <p:nvPr/>
        </p:nvCxnSpPr>
        <p:spPr>
          <a:xfrm>
            <a:off x="6383339" y="3284538"/>
            <a:ext cx="3457575" cy="576262"/>
          </a:xfrm>
          <a:prstGeom prst="line">
            <a:avLst/>
          </a:prstGeom>
          <a:ln>
            <a:solidFill>
              <a:srgbClr val="00800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V="1">
            <a:off x="6383339" y="4292600"/>
            <a:ext cx="3457575" cy="649288"/>
          </a:xfrm>
          <a:prstGeom prst="line">
            <a:avLst/>
          </a:prstGeom>
          <a:ln>
            <a:solidFill>
              <a:srgbClr val="FF6600"/>
            </a:solidFill>
          </a:ln>
        </p:spPr>
        <p:style>
          <a:lnRef idx="3">
            <a:schemeClr val="dk1"/>
          </a:lnRef>
          <a:fillRef idx="0">
            <a:schemeClr val="dk1"/>
          </a:fillRef>
          <a:effectRef idx="2">
            <a:schemeClr val="dk1"/>
          </a:effectRef>
          <a:fontRef idx="minor">
            <a:schemeClr val="tx1"/>
          </a:fontRef>
        </p:style>
      </p:cxnSp>
      <p:sp>
        <p:nvSpPr>
          <p:cNvPr id="41990" name="TextBox 8"/>
          <p:cNvSpPr txBox="1">
            <a:spLocks noChangeArrowheads="1"/>
          </p:cNvSpPr>
          <p:nvPr/>
        </p:nvSpPr>
        <p:spPr bwMode="auto">
          <a:xfrm>
            <a:off x="6342856" y="5379481"/>
            <a:ext cx="5762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400">
                <a:latin typeface="Segoe UI" panose="020B0502040204020203" pitchFamily="34" charset="0"/>
                <a:cs typeface="Segoe UI" panose="020B0502040204020203" pitchFamily="34" charset="0"/>
              </a:rPr>
              <a:t>Age 61+</a:t>
            </a:r>
          </a:p>
        </p:txBody>
      </p:sp>
      <p:sp>
        <p:nvSpPr>
          <p:cNvPr id="41991" name="TextBox 13"/>
          <p:cNvSpPr txBox="1">
            <a:spLocks noChangeArrowheads="1"/>
          </p:cNvSpPr>
          <p:nvPr/>
        </p:nvSpPr>
        <p:spPr bwMode="auto">
          <a:xfrm>
            <a:off x="7144599" y="5369330"/>
            <a:ext cx="85079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400">
                <a:latin typeface="Segoe UI" panose="020B0502040204020203" pitchFamily="34" charset="0"/>
                <a:cs typeface="Segoe UI" panose="020B0502040204020203" pitchFamily="34" charset="0"/>
              </a:rPr>
              <a:t>Ages 42-50</a:t>
            </a:r>
          </a:p>
        </p:txBody>
      </p:sp>
      <p:sp>
        <p:nvSpPr>
          <p:cNvPr id="41992" name="TextBox 14"/>
          <p:cNvSpPr txBox="1">
            <a:spLocks noChangeArrowheads="1"/>
          </p:cNvSpPr>
          <p:nvPr/>
        </p:nvSpPr>
        <p:spPr bwMode="auto">
          <a:xfrm>
            <a:off x="8171840" y="5385766"/>
            <a:ext cx="79594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400">
                <a:latin typeface="Segoe UI" panose="020B0502040204020203" pitchFamily="34" charset="0"/>
                <a:cs typeface="Segoe UI" panose="020B0502040204020203" pitchFamily="34" charset="0"/>
              </a:rPr>
              <a:t>Ages 18-41</a:t>
            </a:r>
          </a:p>
        </p:txBody>
      </p:sp>
      <p:sp>
        <p:nvSpPr>
          <p:cNvPr id="41993" name="TextBox 15"/>
          <p:cNvSpPr txBox="1">
            <a:spLocks noChangeArrowheads="1"/>
          </p:cNvSpPr>
          <p:nvPr/>
        </p:nvSpPr>
        <p:spPr bwMode="auto">
          <a:xfrm>
            <a:off x="9155906" y="5398974"/>
            <a:ext cx="79216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400">
                <a:latin typeface="Segoe UI" panose="020B0502040204020203" pitchFamily="34" charset="0"/>
                <a:cs typeface="Segoe UI" panose="020B0502040204020203" pitchFamily="34" charset="0"/>
              </a:rPr>
              <a:t>Ages 16-29</a:t>
            </a:r>
          </a:p>
        </p:txBody>
      </p:sp>
      <p:sp>
        <p:nvSpPr>
          <p:cNvPr id="41994" name="TextBox 9"/>
          <p:cNvSpPr txBox="1">
            <a:spLocks noChangeArrowheads="1"/>
          </p:cNvSpPr>
          <p:nvPr/>
        </p:nvSpPr>
        <p:spPr bwMode="auto">
          <a:xfrm>
            <a:off x="6342855" y="5047647"/>
            <a:ext cx="6477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23%</a:t>
            </a:r>
          </a:p>
        </p:txBody>
      </p:sp>
      <p:sp>
        <p:nvSpPr>
          <p:cNvPr id="41995" name="TextBox 17"/>
          <p:cNvSpPr txBox="1">
            <a:spLocks noChangeArrowheads="1"/>
          </p:cNvSpPr>
          <p:nvPr/>
        </p:nvSpPr>
        <p:spPr bwMode="auto">
          <a:xfrm>
            <a:off x="7175500" y="4941888"/>
            <a:ext cx="649288"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27%</a:t>
            </a:r>
          </a:p>
        </p:txBody>
      </p:sp>
      <p:sp>
        <p:nvSpPr>
          <p:cNvPr id="41996" name="TextBox 18"/>
          <p:cNvSpPr txBox="1">
            <a:spLocks noChangeArrowheads="1"/>
          </p:cNvSpPr>
          <p:nvPr/>
        </p:nvSpPr>
        <p:spPr bwMode="auto">
          <a:xfrm>
            <a:off x="8183564" y="4797425"/>
            <a:ext cx="64928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37%</a:t>
            </a:r>
          </a:p>
        </p:txBody>
      </p:sp>
      <p:sp>
        <p:nvSpPr>
          <p:cNvPr id="41997" name="TextBox 19"/>
          <p:cNvSpPr txBox="1">
            <a:spLocks noChangeArrowheads="1"/>
          </p:cNvSpPr>
          <p:nvPr/>
        </p:nvSpPr>
        <p:spPr bwMode="auto">
          <a:xfrm>
            <a:off x="9191625" y="4724400"/>
            <a:ext cx="6492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40%</a:t>
            </a:r>
          </a:p>
        </p:txBody>
      </p:sp>
      <p:sp>
        <p:nvSpPr>
          <p:cNvPr id="41998" name="TextBox 10"/>
          <p:cNvSpPr txBox="1">
            <a:spLocks noChangeArrowheads="1"/>
          </p:cNvSpPr>
          <p:nvPr/>
        </p:nvSpPr>
        <p:spPr bwMode="auto">
          <a:xfrm rot="20950968">
            <a:off x="6035628" y="4263030"/>
            <a:ext cx="2587168" cy="369332"/>
          </a:xfrm>
          <a:prstGeom prst="rect">
            <a:avLst/>
          </a:prstGeom>
          <a:noFill/>
          <a:ln w="9525">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‘Outsiders’ increasing </a:t>
            </a:r>
            <a:r>
              <a:rPr lang="en-US" sz="1800">
                <a:sym typeface="Wingdings" panose="05000000000000000000" pitchFamily="2" charset="2"/>
              </a:rPr>
              <a:t></a:t>
            </a:r>
            <a:endParaRPr lang="en-US" sz="1800"/>
          </a:p>
        </p:txBody>
      </p:sp>
      <p:sp>
        <p:nvSpPr>
          <p:cNvPr id="41999" name="TextBox 16"/>
          <p:cNvSpPr txBox="1">
            <a:spLocks noChangeArrowheads="1"/>
          </p:cNvSpPr>
          <p:nvPr/>
        </p:nvSpPr>
        <p:spPr bwMode="auto">
          <a:xfrm rot="483780">
            <a:off x="6100094" y="3518972"/>
            <a:ext cx="2458237" cy="369332"/>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‘Christians’ declining </a:t>
            </a:r>
            <a:r>
              <a:rPr lang="en-US" sz="1800">
                <a:sym typeface="Wingdings" panose="05000000000000000000" pitchFamily="2" charset="2"/>
              </a:rPr>
              <a:t></a:t>
            </a:r>
            <a:endParaRPr lang="en-US" sz="1800"/>
          </a:p>
        </p:txBody>
      </p:sp>
      <p:sp>
        <p:nvSpPr>
          <p:cNvPr id="42000" name="TextBox 20"/>
          <p:cNvSpPr txBox="1">
            <a:spLocks noChangeArrowheads="1"/>
          </p:cNvSpPr>
          <p:nvPr/>
        </p:nvSpPr>
        <p:spPr bwMode="auto">
          <a:xfrm>
            <a:off x="6167439" y="2924175"/>
            <a:ext cx="7207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77%</a:t>
            </a:r>
          </a:p>
        </p:txBody>
      </p:sp>
      <p:sp>
        <p:nvSpPr>
          <p:cNvPr id="42001" name="TextBox 23"/>
          <p:cNvSpPr txBox="1">
            <a:spLocks noChangeArrowheads="1"/>
          </p:cNvSpPr>
          <p:nvPr/>
        </p:nvSpPr>
        <p:spPr bwMode="auto">
          <a:xfrm>
            <a:off x="7104064" y="2997200"/>
            <a:ext cx="72072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73%</a:t>
            </a:r>
          </a:p>
        </p:txBody>
      </p:sp>
      <p:sp>
        <p:nvSpPr>
          <p:cNvPr id="42002" name="TextBox 24"/>
          <p:cNvSpPr txBox="1">
            <a:spLocks noChangeArrowheads="1"/>
          </p:cNvSpPr>
          <p:nvPr/>
        </p:nvSpPr>
        <p:spPr bwMode="auto">
          <a:xfrm>
            <a:off x="8112126" y="3141663"/>
            <a:ext cx="72072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63%</a:t>
            </a:r>
          </a:p>
        </p:txBody>
      </p:sp>
      <p:sp>
        <p:nvSpPr>
          <p:cNvPr id="42003" name="TextBox 25"/>
          <p:cNvSpPr txBox="1">
            <a:spLocks noChangeArrowheads="1"/>
          </p:cNvSpPr>
          <p:nvPr/>
        </p:nvSpPr>
        <p:spPr bwMode="auto">
          <a:xfrm>
            <a:off x="9191626" y="3213100"/>
            <a:ext cx="7207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60%</a:t>
            </a:r>
          </a:p>
        </p:txBody>
      </p:sp>
      <p:pic>
        <p:nvPicPr>
          <p:cNvPr id="4" name="Picture 3" descr="Icon&#10;&#10;Description automatically generated">
            <a:extLst>
              <a:ext uri="{FF2B5EF4-FFF2-40B4-BE49-F238E27FC236}">
                <a16:creationId xmlns:a16="http://schemas.microsoft.com/office/drawing/2014/main" id="{55156FF8-11AC-4230-A5FB-F3EE1496AFA4}"/>
              </a:ext>
            </a:extLst>
          </p:cNvPr>
          <p:cNvPicPr>
            <a:picLocks noChangeAspect="1"/>
          </p:cNvPicPr>
          <p:nvPr/>
        </p:nvPicPr>
        <p:blipFill>
          <a:blip r:embed="rId4"/>
          <a:stretch>
            <a:fillRect/>
          </a:stretch>
        </p:blipFill>
        <p:spPr>
          <a:xfrm>
            <a:off x="431800" y="5486400"/>
            <a:ext cx="1181100" cy="1181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6454776" y="269877"/>
            <a:ext cx="73025" cy="6408737"/>
          </a:xfrm>
          <a:prstGeom prst="line">
            <a:avLst/>
          </a:prstGeom>
        </p:spPr>
        <p:style>
          <a:lnRef idx="2">
            <a:schemeClr val="dk1"/>
          </a:lnRef>
          <a:fillRef idx="0">
            <a:schemeClr val="dk1"/>
          </a:fillRef>
          <a:effectRef idx="1">
            <a:schemeClr val="dk1"/>
          </a:effectRef>
          <a:fontRef idx="minor">
            <a:schemeClr val="tx1"/>
          </a:fontRef>
        </p:style>
      </p:cxnSp>
      <p:cxnSp>
        <p:nvCxnSpPr>
          <p:cNvPr id="4" name="Straight Connector 3"/>
          <p:cNvCxnSpPr/>
          <p:nvPr/>
        </p:nvCxnSpPr>
        <p:spPr>
          <a:xfrm flipH="1">
            <a:off x="4152106" y="2816469"/>
            <a:ext cx="4824412" cy="0"/>
          </a:xfrm>
          <a:prstGeom prst="line">
            <a:avLst/>
          </a:prstGeom>
        </p:spPr>
        <p:style>
          <a:lnRef idx="2">
            <a:schemeClr val="dk1"/>
          </a:lnRef>
          <a:fillRef idx="0">
            <a:schemeClr val="dk1"/>
          </a:fillRef>
          <a:effectRef idx="1">
            <a:schemeClr val="dk1"/>
          </a:effectRef>
          <a:fontRef idx="minor">
            <a:schemeClr val="tx1"/>
          </a:fontRef>
        </p:style>
      </p:cxnSp>
      <p:sp>
        <p:nvSpPr>
          <p:cNvPr id="43012" name="TextBox 10"/>
          <p:cNvSpPr txBox="1">
            <a:spLocks noChangeArrowheads="1"/>
          </p:cNvSpPr>
          <p:nvPr/>
        </p:nvSpPr>
        <p:spPr bwMode="auto">
          <a:xfrm>
            <a:off x="6069406" y="2930221"/>
            <a:ext cx="53062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-1</a:t>
            </a:r>
          </a:p>
        </p:txBody>
      </p:sp>
      <p:sp>
        <p:nvSpPr>
          <p:cNvPr id="43013" name="TextBox 12"/>
          <p:cNvSpPr txBox="1">
            <a:spLocks noChangeArrowheads="1"/>
          </p:cNvSpPr>
          <p:nvPr/>
        </p:nvSpPr>
        <p:spPr bwMode="auto">
          <a:xfrm>
            <a:off x="6046585" y="3781425"/>
            <a:ext cx="57626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-3</a:t>
            </a:r>
          </a:p>
        </p:txBody>
      </p:sp>
      <p:sp>
        <p:nvSpPr>
          <p:cNvPr id="43014" name="TextBox 14"/>
          <p:cNvSpPr txBox="1">
            <a:spLocks noChangeArrowheads="1"/>
          </p:cNvSpPr>
          <p:nvPr/>
        </p:nvSpPr>
        <p:spPr bwMode="auto">
          <a:xfrm>
            <a:off x="6046727" y="4205705"/>
            <a:ext cx="57626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-4</a:t>
            </a:r>
          </a:p>
        </p:txBody>
      </p:sp>
      <p:sp>
        <p:nvSpPr>
          <p:cNvPr id="43015" name="TextBox 15"/>
          <p:cNvSpPr txBox="1">
            <a:spLocks noChangeArrowheads="1"/>
          </p:cNvSpPr>
          <p:nvPr/>
        </p:nvSpPr>
        <p:spPr bwMode="auto">
          <a:xfrm>
            <a:off x="6052199" y="4564553"/>
            <a:ext cx="5762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-5</a:t>
            </a:r>
          </a:p>
        </p:txBody>
      </p:sp>
      <p:sp>
        <p:nvSpPr>
          <p:cNvPr id="43016" name="TextBox 16"/>
          <p:cNvSpPr txBox="1">
            <a:spLocks noChangeArrowheads="1"/>
          </p:cNvSpPr>
          <p:nvPr/>
        </p:nvSpPr>
        <p:spPr bwMode="auto">
          <a:xfrm>
            <a:off x="6038141" y="4944161"/>
            <a:ext cx="57626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-6</a:t>
            </a:r>
          </a:p>
        </p:txBody>
      </p:sp>
      <p:sp>
        <p:nvSpPr>
          <p:cNvPr id="43017" name="TextBox 17"/>
          <p:cNvSpPr txBox="1">
            <a:spLocks noChangeArrowheads="1"/>
          </p:cNvSpPr>
          <p:nvPr/>
        </p:nvSpPr>
        <p:spPr bwMode="auto">
          <a:xfrm>
            <a:off x="6038141" y="5356881"/>
            <a:ext cx="5762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-7</a:t>
            </a:r>
          </a:p>
        </p:txBody>
      </p:sp>
      <p:sp>
        <p:nvSpPr>
          <p:cNvPr id="43018" name="TextBox 18"/>
          <p:cNvSpPr txBox="1">
            <a:spLocks noChangeArrowheads="1"/>
          </p:cNvSpPr>
          <p:nvPr/>
        </p:nvSpPr>
        <p:spPr bwMode="auto">
          <a:xfrm>
            <a:off x="6046727" y="5699711"/>
            <a:ext cx="57626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-8</a:t>
            </a:r>
          </a:p>
        </p:txBody>
      </p:sp>
      <p:sp>
        <p:nvSpPr>
          <p:cNvPr id="43019" name="TextBox 19"/>
          <p:cNvSpPr txBox="1">
            <a:spLocks noChangeArrowheads="1"/>
          </p:cNvSpPr>
          <p:nvPr/>
        </p:nvSpPr>
        <p:spPr bwMode="auto">
          <a:xfrm>
            <a:off x="6038283" y="6068011"/>
            <a:ext cx="57626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-9</a:t>
            </a:r>
          </a:p>
        </p:txBody>
      </p:sp>
      <p:sp>
        <p:nvSpPr>
          <p:cNvPr id="43020" name="TextBox 20"/>
          <p:cNvSpPr txBox="1">
            <a:spLocks noChangeArrowheads="1"/>
          </p:cNvSpPr>
          <p:nvPr/>
        </p:nvSpPr>
        <p:spPr bwMode="auto">
          <a:xfrm>
            <a:off x="5939730" y="6412706"/>
            <a:ext cx="5762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-10</a:t>
            </a:r>
          </a:p>
        </p:txBody>
      </p:sp>
      <p:sp>
        <p:nvSpPr>
          <p:cNvPr id="43021" name="TextBox 21"/>
          <p:cNvSpPr txBox="1">
            <a:spLocks noChangeArrowheads="1"/>
          </p:cNvSpPr>
          <p:nvPr/>
        </p:nvSpPr>
        <p:spPr bwMode="auto">
          <a:xfrm>
            <a:off x="6052198" y="3355495"/>
            <a:ext cx="503238"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-2</a:t>
            </a:r>
          </a:p>
        </p:txBody>
      </p:sp>
      <p:sp>
        <p:nvSpPr>
          <p:cNvPr id="43022" name="TextBox 23"/>
          <p:cNvSpPr txBox="1">
            <a:spLocks noChangeArrowheads="1"/>
          </p:cNvSpPr>
          <p:nvPr/>
        </p:nvSpPr>
        <p:spPr bwMode="auto">
          <a:xfrm>
            <a:off x="6159753" y="2178819"/>
            <a:ext cx="28813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1</a:t>
            </a:r>
          </a:p>
        </p:txBody>
      </p:sp>
      <p:sp>
        <p:nvSpPr>
          <p:cNvPr id="43023" name="TextBox 24"/>
          <p:cNvSpPr txBox="1">
            <a:spLocks noChangeArrowheads="1"/>
          </p:cNvSpPr>
          <p:nvPr/>
        </p:nvSpPr>
        <p:spPr bwMode="auto">
          <a:xfrm>
            <a:off x="3963591" y="2781300"/>
            <a:ext cx="57467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-3</a:t>
            </a:r>
          </a:p>
        </p:txBody>
      </p:sp>
      <p:sp>
        <p:nvSpPr>
          <p:cNvPr id="43024" name="TextBox 25"/>
          <p:cNvSpPr txBox="1">
            <a:spLocks noChangeArrowheads="1"/>
          </p:cNvSpPr>
          <p:nvPr/>
        </p:nvSpPr>
        <p:spPr bwMode="auto">
          <a:xfrm>
            <a:off x="4682731" y="2772008"/>
            <a:ext cx="57626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-2</a:t>
            </a:r>
          </a:p>
        </p:txBody>
      </p:sp>
      <p:sp>
        <p:nvSpPr>
          <p:cNvPr id="43025" name="TextBox 26"/>
          <p:cNvSpPr txBox="1">
            <a:spLocks noChangeArrowheads="1"/>
          </p:cNvSpPr>
          <p:nvPr/>
        </p:nvSpPr>
        <p:spPr bwMode="auto">
          <a:xfrm>
            <a:off x="5413247" y="2771379"/>
            <a:ext cx="4318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-1</a:t>
            </a:r>
          </a:p>
        </p:txBody>
      </p:sp>
      <p:sp>
        <p:nvSpPr>
          <p:cNvPr id="43026" name="TextBox 27"/>
          <p:cNvSpPr txBox="1">
            <a:spLocks noChangeArrowheads="1"/>
          </p:cNvSpPr>
          <p:nvPr/>
        </p:nvSpPr>
        <p:spPr bwMode="auto">
          <a:xfrm>
            <a:off x="6146884" y="1449924"/>
            <a:ext cx="358776"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3</a:t>
            </a:r>
          </a:p>
        </p:txBody>
      </p:sp>
      <p:sp>
        <p:nvSpPr>
          <p:cNvPr id="43027" name="TextBox 28"/>
          <p:cNvSpPr txBox="1">
            <a:spLocks noChangeArrowheads="1"/>
          </p:cNvSpPr>
          <p:nvPr/>
        </p:nvSpPr>
        <p:spPr bwMode="auto">
          <a:xfrm>
            <a:off x="6149473" y="1805559"/>
            <a:ext cx="358776"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2</a:t>
            </a:r>
          </a:p>
        </p:txBody>
      </p:sp>
      <p:sp>
        <p:nvSpPr>
          <p:cNvPr id="43028" name="TextBox 32"/>
          <p:cNvSpPr txBox="1">
            <a:spLocks noChangeArrowheads="1"/>
          </p:cNvSpPr>
          <p:nvPr/>
        </p:nvSpPr>
        <p:spPr bwMode="auto">
          <a:xfrm>
            <a:off x="6146884" y="1090918"/>
            <a:ext cx="35877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4</a:t>
            </a:r>
          </a:p>
        </p:txBody>
      </p:sp>
      <p:sp>
        <p:nvSpPr>
          <p:cNvPr id="43029" name="TextBox 33"/>
          <p:cNvSpPr txBox="1">
            <a:spLocks noChangeArrowheads="1"/>
          </p:cNvSpPr>
          <p:nvPr/>
        </p:nvSpPr>
        <p:spPr bwMode="auto">
          <a:xfrm>
            <a:off x="6132511" y="738564"/>
            <a:ext cx="358776"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5</a:t>
            </a:r>
          </a:p>
        </p:txBody>
      </p:sp>
      <p:sp>
        <p:nvSpPr>
          <p:cNvPr id="43030" name="TextBox 34"/>
          <p:cNvSpPr txBox="1">
            <a:spLocks noChangeArrowheads="1"/>
          </p:cNvSpPr>
          <p:nvPr/>
        </p:nvSpPr>
        <p:spPr bwMode="auto">
          <a:xfrm>
            <a:off x="6132511" y="319276"/>
            <a:ext cx="358776"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6</a:t>
            </a:r>
          </a:p>
        </p:txBody>
      </p:sp>
      <p:sp>
        <p:nvSpPr>
          <p:cNvPr id="43031" name="TextBox 35"/>
          <p:cNvSpPr txBox="1">
            <a:spLocks noChangeArrowheads="1"/>
          </p:cNvSpPr>
          <p:nvPr/>
        </p:nvSpPr>
        <p:spPr bwMode="auto">
          <a:xfrm>
            <a:off x="7895432" y="2781300"/>
            <a:ext cx="4318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2</a:t>
            </a:r>
          </a:p>
        </p:txBody>
      </p:sp>
      <p:sp>
        <p:nvSpPr>
          <p:cNvPr id="43032" name="TextBox 36"/>
          <p:cNvSpPr txBox="1">
            <a:spLocks noChangeArrowheads="1"/>
          </p:cNvSpPr>
          <p:nvPr/>
        </p:nvSpPr>
        <p:spPr bwMode="auto">
          <a:xfrm>
            <a:off x="7031830" y="2781300"/>
            <a:ext cx="4318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1</a:t>
            </a:r>
          </a:p>
        </p:txBody>
      </p:sp>
      <p:sp>
        <p:nvSpPr>
          <p:cNvPr id="43033" name="TextBox 37"/>
          <p:cNvSpPr txBox="1">
            <a:spLocks noChangeArrowheads="1"/>
          </p:cNvSpPr>
          <p:nvPr/>
        </p:nvSpPr>
        <p:spPr bwMode="auto">
          <a:xfrm>
            <a:off x="8724899" y="2781300"/>
            <a:ext cx="4318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3</a:t>
            </a:r>
          </a:p>
        </p:txBody>
      </p:sp>
      <p:sp>
        <p:nvSpPr>
          <p:cNvPr id="41" name="TextBox 40"/>
          <p:cNvSpPr txBox="1"/>
          <p:nvPr/>
        </p:nvSpPr>
        <p:spPr>
          <a:xfrm>
            <a:off x="1325142" y="5406292"/>
            <a:ext cx="4709776" cy="1323439"/>
          </a:xfrm>
          <a:prstGeom prst="rect">
            <a:avLst/>
          </a:prstGeom>
          <a:solidFill>
            <a:schemeClr val="accent6">
              <a:lumMod val="20000"/>
              <a:lumOff val="80000"/>
            </a:schemeClr>
          </a:solidFill>
        </p:spPr>
        <p:txBody>
          <a:bodyPr wrap="square">
            <a:spAutoFit/>
          </a:bodyPr>
          <a:lstStyle/>
          <a:p>
            <a:pPr algn="r">
              <a:defRPr/>
            </a:pPr>
            <a:r>
              <a:rPr lang="en-US" sz="2000">
                <a:latin typeface="+mn-lt"/>
                <a:cs typeface="+mn-cs"/>
              </a:rPr>
              <a:t>Vague Awareness &amp; belief in God </a:t>
            </a:r>
            <a:r>
              <a:rPr lang="en-US" sz="2000" err="1">
                <a:latin typeface="+mn-lt"/>
                <a:cs typeface="+mn-cs"/>
              </a:rPr>
              <a:t>God</a:t>
            </a:r>
            <a:r>
              <a:rPr lang="en-US" sz="2000">
                <a:latin typeface="+mn-lt"/>
                <a:cs typeface="+mn-cs"/>
              </a:rPr>
              <a:t> Framework</a:t>
            </a:r>
          </a:p>
          <a:p>
            <a:pPr algn="r">
              <a:defRPr/>
            </a:pPr>
            <a:r>
              <a:rPr lang="en-US" sz="2000">
                <a:latin typeface="+mn-lt"/>
                <a:cs typeface="+mn-cs"/>
              </a:rPr>
              <a:t>Experience of emptiness</a:t>
            </a:r>
          </a:p>
          <a:p>
            <a:pPr algn="r">
              <a:defRPr/>
            </a:pPr>
            <a:r>
              <a:rPr lang="en-US" sz="2000">
                <a:latin typeface="+mn-lt"/>
                <a:cs typeface="+mn-cs"/>
              </a:rPr>
              <a:t>No God Framework</a:t>
            </a:r>
          </a:p>
        </p:txBody>
      </p:sp>
      <p:sp>
        <p:nvSpPr>
          <p:cNvPr id="42" name="Title 41"/>
          <p:cNvSpPr>
            <a:spLocks noGrp="1"/>
          </p:cNvSpPr>
          <p:nvPr>
            <p:ph type="title" idx="4294967295"/>
          </p:nvPr>
        </p:nvSpPr>
        <p:spPr>
          <a:xfrm>
            <a:off x="2019300" y="419100"/>
            <a:ext cx="3671888" cy="1143000"/>
          </a:xfrm>
        </p:spPr>
        <p:txBody>
          <a:bodyPr>
            <a:normAutofit fontScale="90000"/>
          </a:bodyPr>
          <a:lstStyle/>
          <a:p>
            <a:pPr eaLnBrk="1" fontAlgn="auto" hangingPunct="1">
              <a:spcAft>
                <a:spcPts val="0"/>
              </a:spcAft>
              <a:defRPr/>
            </a:pPr>
            <a:r>
              <a:rPr lang="en-US">
                <a:ea typeface="+mj-ea"/>
                <a:cs typeface="+mj-cs"/>
              </a:rPr>
              <a:t>The Matrix Extension</a:t>
            </a:r>
          </a:p>
        </p:txBody>
      </p:sp>
      <p:pic>
        <p:nvPicPr>
          <p:cNvPr id="2" name="Picture 3" descr="Icon&#10;&#10;Description automatically generated">
            <a:extLst>
              <a:ext uri="{FF2B5EF4-FFF2-40B4-BE49-F238E27FC236}">
                <a16:creationId xmlns:a16="http://schemas.microsoft.com/office/drawing/2014/main" id="{9D3972AF-95F8-4042-AF43-E131D2B326A0}"/>
              </a:ext>
            </a:extLst>
          </p:cNvPr>
          <p:cNvPicPr>
            <a:picLocks noChangeAspect="1"/>
          </p:cNvPicPr>
          <p:nvPr/>
        </p:nvPicPr>
        <p:blipFill>
          <a:blip r:embed="rId3"/>
          <a:stretch>
            <a:fillRect/>
          </a:stretch>
        </p:blipFill>
        <p:spPr>
          <a:xfrm>
            <a:off x="431800" y="5486400"/>
            <a:ext cx="1181100" cy="11811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6347619" y="188914"/>
            <a:ext cx="73025" cy="6408737"/>
          </a:xfrm>
          <a:prstGeom prst="line">
            <a:avLst/>
          </a:prstGeom>
        </p:spPr>
        <p:style>
          <a:lnRef idx="2">
            <a:schemeClr val="dk1"/>
          </a:lnRef>
          <a:fillRef idx="0">
            <a:schemeClr val="dk1"/>
          </a:fillRef>
          <a:effectRef idx="1">
            <a:schemeClr val="dk1"/>
          </a:effectRef>
          <a:fontRef idx="minor">
            <a:schemeClr val="tx1"/>
          </a:fontRef>
        </p:style>
      </p:cxnSp>
      <p:cxnSp>
        <p:nvCxnSpPr>
          <p:cNvPr id="4" name="Straight Connector 3"/>
          <p:cNvCxnSpPr/>
          <p:nvPr/>
        </p:nvCxnSpPr>
        <p:spPr>
          <a:xfrm flipH="1">
            <a:off x="4006850" y="2775185"/>
            <a:ext cx="4824412" cy="0"/>
          </a:xfrm>
          <a:prstGeom prst="line">
            <a:avLst/>
          </a:prstGeom>
        </p:spPr>
        <p:style>
          <a:lnRef idx="2">
            <a:schemeClr val="dk1"/>
          </a:lnRef>
          <a:fillRef idx="0">
            <a:schemeClr val="dk1"/>
          </a:fillRef>
          <a:effectRef idx="1">
            <a:schemeClr val="dk1"/>
          </a:effectRef>
          <a:fontRef idx="minor">
            <a:schemeClr val="tx1"/>
          </a:fontRef>
        </p:style>
      </p:cxnSp>
      <p:sp>
        <p:nvSpPr>
          <p:cNvPr id="44035" name="TextBox 10"/>
          <p:cNvSpPr txBox="1">
            <a:spLocks noChangeArrowheads="1"/>
          </p:cNvSpPr>
          <p:nvPr/>
        </p:nvSpPr>
        <p:spPr bwMode="auto">
          <a:xfrm>
            <a:off x="5902561" y="2931795"/>
            <a:ext cx="5762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-1</a:t>
            </a:r>
          </a:p>
        </p:txBody>
      </p:sp>
      <p:sp>
        <p:nvSpPr>
          <p:cNvPr id="44036" name="TextBox 12"/>
          <p:cNvSpPr txBox="1">
            <a:spLocks noChangeArrowheads="1"/>
          </p:cNvSpPr>
          <p:nvPr/>
        </p:nvSpPr>
        <p:spPr bwMode="auto">
          <a:xfrm>
            <a:off x="5888378" y="3632994"/>
            <a:ext cx="57626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-3</a:t>
            </a:r>
          </a:p>
        </p:txBody>
      </p:sp>
      <p:sp>
        <p:nvSpPr>
          <p:cNvPr id="44037" name="TextBox 14"/>
          <p:cNvSpPr txBox="1">
            <a:spLocks noChangeArrowheads="1"/>
          </p:cNvSpPr>
          <p:nvPr/>
        </p:nvSpPr>
        <p:spPr bwMode="auto">
          <a:xfrm>
            <a:off x="5876985" y="3976166"/>
            <a:ext cx="57626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-4</a:t>
            </a:r>
          </a:p>
        </p:txBody>
      </p:sp>
      <p:sp>
        <p:nvSpPr>
          <p:cNvPr id="44038" name="TextBox 15"/>
          <p:cNvSpPr txBox="1">
            <a:spLocks noChangeArrowheads="1"/>
          </p:cNvSpPr>
          <p:nvPr/>
        </p:nvSpPr>
        <p:spPr bwMode="auto">
          <a:xfrm>
            <a:off x="5876986" y="4317525"/>
            <a:ext cx="5762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-5</a:t>
            </a:r>
          </a:p>
        </p:txBody>
      </p:sp>
      <p:sp>
        <p:nvSpPr>
          <p:cNvPr id="44039" name="TextBox 16"/>
          <p:cNvSpPr txBox="1">
            <a:spLocks noChangeArrowheads="1"/>
          </p:cNvSpPr>
          <p:nvPr/>
        </p:nvSpPr>
        <p:spPr bwMode="auto">
          <a:xfrm>
            <a:off x="5861453" y="4630815"/>
            <a:ext cx="57626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-6</a:t>
            </a:r>
          </a:p>
        </p:txBody>
      </p:sp>
      <p:sp>
        <p:nvSpPr>
          <p:cNvPr id="44040" name="TextBox 17"/>
          <p:cNvSpPr txBox="1">
            <a:spLocks noChangeArrowheads="1"/>
          </p:cNvSpPr>
          <p:nvPr/>
        </p:nvSpPr>
        <p:spPr bwMode="auto">
          <a:xfrm>
            <a:off x="5861455" y="4955637"/>
            <a:ext cx="5762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-7</a:t>
            </a:r>
          </a:p>
        </p:txBody>
      </p:sp>
      <p:sp>
        <p:nvSpPr>
          <p:cNvPr id="44041" name="TextBox 18"/>
          <p:cNvSpPr txBox="1">
            <a:spLocks noChangeArrowheads="1"/>
          </p:cNvSpPr>
          <p:nvPr/>
        </p:nvSpPr>
        <p:spPr bwMode="auto">
          <a:xfrm>
            <a:off x="5861454" y="5284561"/>
            <a:ext cx="57626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-8</a:t>
            </a:r>
          </a:p>
        </p:txBody>
      </p:sp>
      <p:sp>
        <p:nvSpPr>
          <p:cNvPr id="44042" name="TextBox 19"/>
          <p:cNvSpPr txBox="1">
            <a:spLocks noChangeArrowheads="1"/>
          </p:cNvSpPr>
          <p:nvPr/>
        </p:nvSpPr>
        <p:spPr bwMode="auto">
          <a:xfrm>
            <a:off x="5865435" y="5615889"/>
            <a:ext cx="57626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-9</a:t>
            </a:r>
          </a:p>
        </p:txBody>
      </p:sp>
      <p:sp>
        <p:nvSpPr>
          <p:cNvPr id="44043" name="TextBox 20"/>
          <p:cNvSpPr txBox="1">
            <a:spLocks noChangeArrowheads="1"/>
          </p:cNvSpPr>
          <p:nvPr/>
        </p:nvSpPr>
        <p:spPr bwMode="auto">
          <a:xfrm>
            <a:off x="5776699" y="5943225"/>
            <a:ext cx="5762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-10</a:t>
            </a:r>
          </a:p>
        </p:txBody>
      </p:sp>
      <p:sp>
        <p:nvSpPr>
          <p:cNvPr id="44044" name="TextBox 21"/>
          <p:cNvSpPr txBox="1">
            <a:spLocks noChangeArrowheads="1"/>
          </p:cNvSpPr>
          <p:nvPr/>
        </p:nvSpPr>
        <p:spPr bwMode="auto">
          <a:xfrm>
            <a:off x="5890703" y="3302994"/>
            <a:ext cx="503238"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-2</a:t>
            </a:r>
          </a:p>
        </p:txBody>
      </p:sp>
      <p:sp>
        <p:nvSpPr>
          <p:cNvPr id="44045" name="TextBox 23"/>
          <p:cNvSpPr txBox="1">
            <a:spLocks noChangeArrowheads="1"/>
          </p:cNvSpPr>
          <p:nvPr/>
        </p:nvSpPr>
        <p:spPr bwMode="auto">
          <a:xfrm>
            <a:off x="6012173" y="2197100"/>
            <a:ext cx="576262"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1</a:t>
            </a:r>
          </a:p>
        </p:txBody>
      </p:sp>
      <p:sp>
        <p:nvSpPr>
          <p:cNvPr id="44046" name="TextBox 24"/>
          <p:cNvSpPr txBox="1">
            <a:spLocks noChangeArrowheads="1"/>
          </p:cNvSpPr>
          <p:nvPr/>
        </p:nvSpPr>
        <p:spPr bwMode="auto">
          <a:xfrm>
            <a:off x="3849963" y="2740997"/>
            <a:ext cx="57467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-3</a:t>
            </a:r>
          </a:p>
        </p:txBody>
      </p:sp>
      <p:sp>
        <p:nvSpPr>
          <p:cNvPr id="44047" name="TextBox 25"/>
          <p:cNvSpPr txBox="1">
            <a:spLocks noChangeArrowheads="1"/>
          </p:cNvSpPr>
          <p:nvPr/>
        </p:nvSpPr>
        <p:spPr bwMode="auto">
          <a:xfrm>
            <a:off x="4580826" y="2743139"/>
            <a:ext cx="57626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-2</a:t>
            </a:r>
          </a:p>
        </p:txBody>
      </p:sp>
      <p:sp>
        <p:nvSpPr>
          <p:cNvPr id="44048" name="TextBox 26"/>
          <p:cNvSpPr txBox="1">
            <a:spLocks noChangeArrowheads="1"/>
          </p:cNvSpPr>
          <p:nvPr/>
        </p:nvSpPr>
        <p:spPr bwMode="auto">
          <a:xfrm>
            <a:off x="5391809" y="2748861"/>
            <a:ext cx="4318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-1</a:t>
            </a:r>
          </a:p>
        </p:txBody>
      </p:sp>
      <p:sp>
        <p:nvSpPr>
          <p:cNvPr id="44049" name="TextBox 27"/>
          <p:cNvSpPr txBox="1">
            <a:spLocks noChangeArrowheads="1"/>
          </p:cNvSpPr>
          <p:nvPr/>
        </p:nvSpPr>
        <p:spPr bwMode="auto">
          <a:xfrm>
            <a:off x="6012173" y="1481759"/>
            <a:ext cx="57626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3</a:t>
            </a:r>
          </a:p>
        </p:txBody>
      </p:sp>
      <p:sp>
        <p:nvSpPr>
          <p:cNvPr id="44050" name="TextBox 28"/>
          <p:cNvSpPr txBox="1">
            <a:spLocks noChangeArrowheads="1"/>
          </p:cNvSpPr>
          <p:nvPr/>
        </p:nvSpPr>
        <p:spPr bwMode="auto">
          <a:xfrm>
            <a:off x="6012173" y="1828801"/>
            <a:ext cx="576262"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2</a:t>
            </a:r>
          </a:p>
        </p:txBody>
      </p:sp>
      <p:sp>
        <p:nvSpPr>
          <p:cNvPr id="44051" name="TextBox 32"/>
          <p:cNvSpPr txBox="1">
            <a:spLocks noChangeArrowheads="1"/>
          </p:cNvSpPr>
          <p:nvPr/>
        </p:nvSpPr>
        <p:spPr bwMode="auto">
          <a:xfrm>
            <a:off x="6000700" y="1090616"/>
            <a:ext cx="4318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4</a:t>
            </a:r>
          </a:p>
        </p:txBody>
      </p:sp>
      <p:sp>
        <p:nvSpPr>
          <p:cNvPr id="44052" name="TextBox 33"/>
          <p:cNvSpPr txBox="1">
            <a:spLocks noChangeArrowheads="1"/>
          </p:cNvSpPr>
          <p:nvPr/>
        </p:nvSpPr>
        <p:spPr bwMode="auto">
          <a:xfrm>
            <a:off x="6000700" y="707594"/>
            <a:ext cx="4318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5</a:t>
            </a:r>
          </a:p>
        </p:txBody>
      </p:sp>
      <p:sp>
        <p:nvSpPr>
          <p:cNvPr id="44053" name="TextBox 34"/>
          <p:cNvSpPr txBox="1">
            <a:spLocks noChangeArrowheads="1"/>
          </p:cNvSpPr>
          <p:nvPr/>
        </p:nvSpPr>
        <p:spPr bwMode="auto">
          <a:xfrm>
            <a:off x="5988843" y="306750"/>
            <a:ext cx="4318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6</a:t>
            </a:r>
          </a:p>
        </p:txBody>
      </p:sp>
      <p:sp>
        <p:nvSpPr>
          <p:cNvPr id="44054" name="TextBox 35"/>
          <p:cNvSpPr txBox="1">
            <a:spLocks noChangeArrowheads="1"/>
          </p:cNvSpPr>
          <p:nvPr/>
        </p:nvSpPr>
        <p:spPr bwMode="auto">
          <a:xfrm>
            <a:off x="7808611" y="2761816"/>
            <a:ext cx="4318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2</a:t>
            </a:r>
          </a:p>
        </p:txBody>
      </p:sp>
      <p:sp>
        <p:nvSpPr>
          <p:cNvPr id="44055" name="TextBox 36"/>
          <p:cNvSpPr txBox="1">
            <a:spLocks noChangeArrowheads="1"/>
          </p:cNvSpPr>
          <p:nvPr/>
        </p:nvSpPr>
        <p:spPr bwMode="auto">
          <a:xfrm>
            <a:off x="6946264" y="2748861"/>
            <a:ext cx="4318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1</a:t>
            </a:r>
          </a:p>
        </p:txBody>
      </p:sp>
      <p:sp>
        <p:nvSpPr>
          <p:cNvPr id="44056" name="TextBox 37"/>
          <p:cNvSpPr txBox="1">
            <a:spLocks noChangeArrowheads="1"/>
          </p:cNvSpPr>
          <p:nvPr/>
        </p:nvSpPr>
        <p:spPr bwMode="auto">
          <a:xfrm>
            <a:off x="8627219" y="2775185"/>
            <a:ext cx="4318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3</a:t>
            </a:r>
          </a:p>
        </p:txBody>
      </p:sp>
      <p:sp>
        <p:nvSpPr>
          <p:cNvPr id="41" name="TextBox 40"/>
          <p:cNvSpPr txBox="1"/>
          <p:nvPr/>
        </p:nvSpPr>
        <p:spPr>
          <a:xfrm>
            <a:off x="1953297" y="2925148"/>
            <a:ext cx="4005594" cy="3748719"/>
          </a:xfrm>
          <a:prstGeom prst="rect">
            <a:avLst/>
          </a:prstGeom>
          <a:noFill/>
        </p:spPr>
        <p:txBody>
          <a:bodyPr wrap="square">
            <a:spAutoFit/>
          </a:bodyPr>
          <a:lstStyle/>
          <a:p>
            <a:pPr algn="r">
              <a:lnSpc>
                <a:spcPct val="120000"/>
              </a:lnSpc>
              <a:defRPr/>
            </a:pPr>
            <a:r>
              <a:rPr lang="en-US" sz="1800">
                <a:latin typeface="+mn-lt"/>
                <a:cs typeface="+mn-cs"/>
              </a:rPr>
              <a:t>Grasps Implications/Aware of Cost</a:t>
            </a:r>
          </a:p>
          <a:p>
            <a:pPr algn="r">
              <a:lnSpc>
                <a:spcPct val="120000"/>
              </a:lnSpc>
              <a:defRPr/>
            </a:pPr>
            <a:r>
              <a:rPr lang="en-US" sz="1800">
                <a:latin typeface="+mn-lt"/>
                <a:cs typeface="+mn-cs"/>
              </a:rPr>
              <a:t>Aware of Personal Need</a:t>
            </a:r>
          </a:p>
          <a:p>
            <a:pPr algn="r">
              <a:lnSpc>
                <a:spcPct val="120000"/>
              </a:lnSpc>
              <a:defRPr/>
            </a:pPr>
            <a:r>
              <a:rPr lang="en-US" sz="1800">
                <a:latin typeface="+mn-lt"/>
                <a:cs typeface="+mn-cs"/>
              </a:rPr>
              <a:t>Aware of Basics of Gospel</a:t>
            </a:r>
          </a:p>
          <a:p>
            <a:pPr algn="r">
              <a:lnSpc>
                <a:spcPct val="120000"/>
              </a:lnSpc>
              <a:defRPr/>
            </a:pPr>
            <a:r>
              <a:rPr lang="en-US" sz="1800">
                <a:latin typeface="+mn-lt"/>
                <a:cs typeface="+mn-cs"/>
              </a:rPr>
              <a:t>Interested in Jesus</a:t>
            </a:r>
          </a:p>
          <a:p>
            <a:pPr algn="r">
              <a:lnSpc>
                <a:spcPct val="120000"/>
              </a:lnSpc>
              <a:defRPr/>
            </a:pPr>
            <a:r>
              <a:rPr lang="en-US" sz="1800">
                <a:latin typeface="+mn-lt"/>
                <a:cs typeface="+mn-cs"/>
              </a:rPr>
              <a:t>Aware of Jesus</a:t>
            </a:r>
          </a:p>
          <a:p>
            <a:pPr algn="r">
              <a:lnSpc>
                <a:spcPct val="120000"/>
              </a:lnSpc>
              <a:defRPr/>
            </a:pPr>
            <a:r>
              <a:rPr lang="en-US" sz="1800">
                <a:latin typeface="+mn-lt"/>
                <a:cs typeface="+mn-cs"/>
              </a:rPr>
              <a:t>Wonders if God can be known</a:t>
            </a:r>
          </a:p>
          <a:p>
            <a:pPr algn="r">
              <a:lnSpc>
                <a:spcPct val="120000"/>
              </a:lnSpc>
              <a:defRPr/>
            </a:pPr>
            <a:r>
              <a:rPr lang="en-US" sz="1800">
                <a:latin typeface="+mn-lt"/>
                <a:cs typeface="+mn-cs"/>
              </a:rPr>
              <a:t>Vague Awareness/belief in God</a:t>
            </a:r>
          </a:p>
          <a:p>
            <a:pPr algn="r">
              <a:lnSpc>
                <a:spcPct val="120000"/>
              </a:lnSpc>
              <a:defRPr/>
            </a:pPr>
            <a:r>
              <a:rPr lang="en-US" sz="1800">
                <a:latin typeface="+mn-lt"/>
                <a:cs typeface="+mn-cs"/>
              </a:rPr>
              <a:t>God Framework</a:t>
            </a:r>
          </a:p>
          <a:p>
            <a:pPr algn="r">
              <a:lnSpc>
                <a:spcPct val="120000"/>
              </a:lnSpc>
              <a:defRPr/>
            </a:pPr>
            <a:r>
              <a:rPr lang="en-US" sz="1800"/>
              <a:t>Experience of Emptiness</a:t>
            </a:r>
          </a:p>
          <a:p>
            <a:pPr algn="r">
              <a:lnSpc>
                <a:spcPct val="120000"/>
              </a:lnSpc>
              <a:defRPr/>
            </a:pPr>
            <a:r>
              <a:rPr lang="en-US" sz="1800"/>
              <a:t>No God Framework</a:t>
            </a:r>
          </a:p>
          <a:p>
            <a:pPr algn="r">
              <a:lnSpc>
                <a:spcPct val="120000"/>
              </a:lnSpc>
              <a:defRPr/>
            </a:pPr>
            <a:endParaRPr lang="en-US" sz="1800">
              <a:latin typeface="+mn-lt"/>
              <a:cs typeface="+mn-cs"/>
            </a:endParaRPr>
          </a:p>
        </p:txBody>
      </p:sp>
      <p:sp>
        <p:nvSpPr>
          <p:cNvPr id="42" name="Title 41"/>
          <p:cNvSpPr>
            <a:spLocks noGrp="1"/>
          </p:cNvSpPr>
          <p:nvPr>
            <p:ph type="title" idx="4294967295"/>
          </p:nvPr>
        </p:nvSpPr>
        <p:spPr>
          <a:xfrm>
            <a:off x="7108825" y="701675"/>
            <a:ext cx="3673475" cy="1143000"/>
          </a:xfrm>
        </p:spPr>
        <p:txBody>
          <a:bodyPr>
            <a:normAutofit fontScale="90000"/>
          </a:bodyPr>
          <a:lstStyle/>
          <a:p>
            <a:pPr eaLnBrk="1" fontAlgn="auto" hangingPunct="1">
              <a:spcAft>
                <a:spcPts val="0"/>
              </a:spcAft>
              <a:defRPr/>
            </a:pPr>
            <a:r>
              <a:rPr lang="en-US">
                <a:ea typeface="+mj-ea"/>
                <a:cs typeface="+mj-cs"/>
              </a:rPr>
              <a:t>The Complete</a:t>
            </a:r>
            <a:br>
              <a:rPr lang="en-US">
                <a:ea typeface="+mj-ea"/>
                <a:cs typeface="+mj-cs"/>
              </a:rPr>
            </a:br>
            <a:r>
              <a:rPr lang="en-US">
                <a:ea typeface="+mj-ea"/>
                <a:cs typeface="+mj-cs"/>
              </a:rPr>
              <a:t>Matrix Extended (TGMX)</a:t>
            </a:r>
          </a:p>
        </p:txBody>
      </p:sp>
      <p:sp>
        <p:nvSpPr>
          <p:cNvPr id="5" name="TextBox 4"/>
          <p:cNvSpPr txBox="1"/>
          <p:nvPr/>
        </p:nvSpPr>
        <p:spPr>
          <a:xfrm>
            <a:off x="2220478" y="414546"/>
            <a:ext cx="3779838" cy="2123658"/>
          </a:xfrm>
          <a:prstGeom prst="rect">
            <a:avLst/>
          </a:prstGeom>
          <a:noFill/>
        </p:spPr>
        <p:txBody>
          <a:bodyPr wrap="square">
            <a:spAutoFit/>
          </a:bodyPr>
          <a:lstStyle/>
          <a:p>
            <a:pPr algn="r">
              <a:lnSpc>
                <a:spcPct val="120000"/>
              </a:lnSpc>
              <a:defRPr/>
            </a:pPr>
            <a:r>
              <a:rPr lang="en-US" sz="1800">
                <a:latin typeface="+mn-lt"/>
                <a:cs typeface="+mn-cs"/>
              </a:rPr>
              <a:t>Continuing growth</a:t>
            </a:r>
          </a:p>
          <a:p>
            <a:pPr algn="r">
              <a:lnSpc>
                <a:spcPct val="120000"/>
              </a:lnSpc>
              <a:defRPr/>
            </a:pPr>
            <a:r>
              <a:rPr lang="en-US" sz="1800">
                <a:latin typeface="+mn-lt"/>
                <a:cs typeface="+mn-cs"/>
              </a:rPr>
              <a:t>Aware of Responsibilities</a:t>
            </a:r>
          </a:p>
          <a:p>
            <a:pPr algn="r">
              <a:lnSpc>
                <a:spcPct val="120000"/>
              </a:lnSpc>
              <a:defRPr/>
            </a:pPr>
            <a:r>
              <a:rPr lang="en-US" sz="1800">
                <a:latin typeface="+mn-lt"/>
                <a:cs typeface="+mn-cs"/>
              </a:rPr>
              <a:t>Knowledge of God’s Kingdom</a:t>
            </a:r>
          </a:p>
          <a:p>
            <a:pPr algn="r">
              <a:lnSpc>
                <a:spcPct val="120000"/>
              </a:lnSpc>
              <a:defRPr/>
            </a:pPr>
            <a:r>
              <a:rPr lang="en-US" sz="1800">
                <a:latin typeface="+mn-lt"/>
                <a:cs typeface="+mn-cs"/>
              </a:rPr>
              <a:t>Knowledge of Adoption</a:t>
            </a:r>
          </a:p>
          <a:p>
            <a:pPr algn="r">
              <a:lnSpc>
                <a:spcPct val="120000"/>
              </a:lnSpc>
              <a:defRPr/>
            </a:pPr>
            <a:r>
              <a:rPr lang="en-US" sz="1800">
                <a:latin typeface="+mn-lt"/>
                <a:cs typeface="+mn-cs"/>
              </a:rPr>
              <a:t>Experience of God’s Love</a:t>
            </a:r>
          </a:p>
          <a:p>
            <a:pPr algn="r">
              <a:lnSpc>
                <a:spcPct val="120000"/>
              </a:lnSpc>
              <a:defRPr/>
            </a:pPr>
            <a:r>
              <a:rPr lang="en-US" sz="1800">
                <a:latin typeface="+mn-lt"/>
                <a:cs typeface="+mn-cs"/>
              </a:rPr>
              <a:t>Initial knowledge of Father </a:t>
            </a:r>
            <a:r>
              <a:rPr lang="en-US" sz="2000">
                <a:latin typeface="+mn-lt"/>
                <a:cs typeface="+mn-cs"/>
              </a:rPr>
              <a:t>God</a:t>
            </a:r>
          </a:p>
        </p:txBody>
      </p:sp>
      <p:sp>
        <p:nvSpPr>
          <p:cNvPr id="6" name="TextBox 5"/>
          <p:cNvSpPr txBox="1"/>
          <p:nvPr/>
        </p:nvSpPr>
        <p:spPr>
          <a:xfrm>
            <a:off x="9058255" y="2597150"/>
            <a:ext cx="1008062" cy="368300"/>
          </a:xfrm>
          <a:prstGeom prst="rect">
            <a:avLst/>
          </a:prstGeom>
          <a:noFill/>
        </p:spPr>
        <p:txBody>
          <a:bodyPr wrap="square">
            <a:spAutoFit/>
          </a:bodyPr>
          <a:lstStyle/>
          <a:p>
            <a:pPr>
              <a:defRPr/>
            </a:pPr>
            <a:r>
              <a:rPr lang="en-US" sz="1800" b="1">
                <a:latin typeface="+mn-lt"/>
                <a:cs typeface="+mn-cs"/>
              </a:rPr>
              <a:t>OPEN</a:t>
            </a:r>
          </a:p>
        </p:txBody>
      </p:sp>
      <p:sp>
        <p:nvSpPr>
          <p:cNvPr id="32" name="TextBox 31"/>
          <p:cNvSpPr txBox="1"/>
          <p:nvPr/>
        </p:nvSpPr>
        <p:spPr>
          <a:xfrm>
            <a:off x="2756489" y="2594474"/>
            <a:ext cx="1079499" cy="369887"/>
          </a:xfrm>
          <a:prstGeom prst="rect">
            <a:avLst/>
          </a:prstGeom>
          <a:noFill/>
        </p:spPr>
        <p:txBody>
          <a:bodyPr wrap="square">
            <a:spAutoFit/>
          </a:bodyPr>
          <a:lstStyle/>
          <a:p>
            <a:pPr>
              <a:defRPr/>
            </a:pPr>
            <a:r>
              <a:rPr lang="en-US" sz="1800" b="1">
                <a:latin typeface="+mn-lt"/>
                <a:cs typeface="+mn-cs"/>
              </a:rPr>
              <a:t>CLOSED</a:t>
            </a:r>
          </a:p>
        </p:txBody>
      </p:sp>
      <p:pic>
        <p:nvPicPr>
          <p:cNvPr id="2" name="Picture 3" descr="Icon&#10;&#10;Description automatically generated">
            <a:extLst>
              <a:ext uri="{FF2B5EF4-FFF2-40B4-BE49-F238E27FC236}">
                <a16:creationId xmlns:a16="http://schemas.microsoft.com/office/drawing/2014/main" id="{1573A65A-FF21-454B-A69E-B40537DA5B3A}"/>
              </a:ext>
            </a:extLst>
          </p:cNvPr>
          <p:cNvPicPr>
            <a:picLocks noChangeAspect="1"/>
          </p:cNvPicPr>
          <p:nvPr/>
        </p:nvPicPr>
        <p:blipFill>
          <a:blip r:embed="rId3"/>
          <a:stretch>
            <a:fillRect/>
          </a:stretch>
        </p:blipFill>
        <p:spPr>
          <a:xfrm>
            <a:off x="431800" y="5486400"/>
            <a:ext cx="1181100" cy="11811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270977" y="533400"/>
            <a:ext cx="7174523" cy="1143000"/>
          </a:xfrm>
        </p:spPr>
        <p:txBody>
          <a:bodyPr/>
          <a:lstStyle/>
          <a:p>
            <a:pPr eaLnBrk="1" fontAlgn="auto" hangingPunct="1">
              <a:spcAft>
                <a:spcPts val="0"/>
              </a:spcAft>
              <a:defRPr/>
            </a:pPr>
            <a:r>
              <a:rPr lang="en-GB">
                <a:ea typeface="+mj-ea"/>
                <a:cs typeface="+mj-cs"/>
              </a:rPr>
              <a:t>Analysis</a:t>
            </a:r>
          </a:p>
        </p:txBody>
      </p:sp>
      <p:pic>
        <p:nvPicPr>
          <p:cNvPr id="35853" name="Picture 13" descr="Matrix_analysis.gif"/>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a:xfrm>
            <a:off x="3594199" y="679513"/>
            <a:ext cx="7327900" cy="3679825"/>
          </a:xfrm>
          <a:extLs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35844" name="Rectangle 4"/>
          <p:cNvSpPr>
            <a:spLocks noGrp="1" noChangeArrowheads="1"/>
          </p:cNvSpPr>
          <p:nvPr>
            <p:ph type="body" sz="half" idx="3"/>
          </p:nvPr>
        </p:nvSpPr>
        <p:spPr>
          <a:xfrm>
            <a:off x="3606027" y="4530726"/>
            <a:ext cx="7314386" cy="2079625"/>
          </a:xfrm>
        </p:spPr>
        <p:txBody>
          <a:bodyPr>
            <a:normAutofit fontScale="92500" lnSpcReduction="20000"/>
          </a:bodyPr>
          <a:lstStyle/>
          <a:p>
            <a:pPr eaLnBrk="1" hangingPunct="1"/>
            <a:r>
              <a:rPr lang="en-GB" sz="2400">
                <a:latin typeface="Calibri" charset="0"/>
              </a:rPr>
              <a:t>What groups are your programs currently aimed at?</a:t>
            </a:r>
          </a:p>
          <a:p>
            <a:pPr eaLnBrk="1" hangingPunct="1"/>
            <a:r>
              <a:rPr lang="en-GB" sz="2400">
                <a:latin typeface="Calibri" charset="0"/>
              </a:rPr>
              <a:t>What audiences are they actually attracting?</a:t>
            </a:r>
          </a:p>
          <a:p>
            <a:pPr eaLnBrk="1" hangingPunct="1"/>
            <a:r>
              <a:rPr lang="en-GB" sz="2400">
                <a:latin typeface="Calibri" charset="0"/>
              </a:rPr>
              <a:t>Plot them on the Matrix</a:t>
            </a:r>
          </a:p>
          <a:p>
            <a:pPr eaLnBrk="1" hangingPunct="1"/>
            <a:r>
              <a:rPr lang="en-GB" sz="2400">
                <a:latin typeface="Calibri" charset="0"/>
              </a:rPr>
              <a:t>Are there some gaps? (if so – where?)</a:t>
            </a:r>
          </a:p>
          <a:p>
            <a:pPr eaLnBrk="1" hangingPunct="1"/>
            <a:r>
              <a:rPr lang="en-GB" sz="2400">
                <a:latin typeface="Calibri" charset="0"/>
              </a:rPr>
              <a:t>How will you fill the gaps?</a:t>
            </a:r>
          </a:p>
        </p:txBody>
      </p:sp>
      <p:sp>
        <p:nvSpPr>
          <p:cNvPr id="2" name="TextBox 1"/>
          <p:cNvSpPr txBox="1"/>
          <p:nvPr/>
        </p:nvSpPr>
        <p:spPr>
          <a:xfrm>
            <a:off x="3335216" y="3042139"/>
            <a:ext cx="1389185" cy="646331"/>
          </a:xfrm>
          <a:prstGeom prst="rect">
            <a:avLst/>
          </a:prstGeom>
          <a:noFill/>
        </p:spPr>
        <p:txBody>
          <a:bodyPr wrap="square" rtlCol="0">
            <a:spAutoFit/>
          </a:bodyPr>
          <a:lstStyle/>
          <a:p>
            <a:r>
              <a:rPr lang="en-GB" sz="1800"/>
              <a:t>Intended</a:t>
            </a:r>
          </a:p>
          <a:p>
            <a:r>
              <a:rPr lang="en-GB" sz="1800"/>
              <a:t>Groups</a:t>
            </a:r>
          </a:p>
        </p:txBody>
      </p:sp>
      <p:sp>
        <p:nvSpPr>
          <p:cNvPr id="3" name="TextBox 2"/>
          <p:cNvSpPr txBox="1"/>
          <p:nvPr/>
        </p:nvSpPr>
        <p:spPr>
          <a:xfrm>
            <a:off x="6465277" y="2725616"/>
            <a:ext cx="1494692" cy="646331"/>
          </a:xfrm>
          <a:prstGeom prst="rect">
            <a:avLst/>
          </a:prstGeom>
          <a:noFill/>
        </p:spPr>
        <p:txBody>
          <a:bodyPr wrap="square" rtlCol="0">
            <a:spAutoFit/>
          </a:bodyPr>
          <a:lstStyle/>
          <a:p>
            <a:r>
              <a:rPr lang="en-GB" sz="1800"/>
              <a:t>Actual</a:t>
            </a:r>
          </a:p>
          <a:p>
            <a:r>
              <a:rPr lang="en-GB" sz="1800"/>
              <a:t>Audiences</a:t>
            </a:r>
          </a:p>
        </p:txBody>
      </p:sp>
      <p:pic>
        <p:nvPicPr>
          <p:cNvPr id="4" name="Picture 3" descr="Icon&#10;&#10;Description automatically generated">
            <a:extLst>
              <a:ext uri="{FF2B5EF4-FFF2-40B4-BE49-F238E27FC236}">
                <a16:creationId xmlns:a16="http://schemas.microsoft.com/office/drawing/2014/main" id="{0327072C-EBA4-492D-80A2-0AB84E5E3B72}"/>
              </a:ext>
            </a:extLst>
          </p:cNvPr>
          <p:cNvPicPr>
            <a:picLocks noChangeAspect="1"/>
          </p:cNvPicPr>
          <p:nvPr/>
        </p:nvPicPr>
        <p:blipFill>
          <a:blip r:embed="rId4"/>
          <a:stretch>
            <a:fillRect/>
          </a:stretch>
        </p:blipFill>
        <p:spPr>
          <a:xfrm>
            <a:off x="431800" y="5486400"/>
            <a:ext cx="1181100" cy="118110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5853"/>
                                        </p:tgtEl>
                                        <p:attrNameLst>
                                          <p:attrName>style.visibility</p:attrName>
                                        </p:attrNameLst>
                                      </p:cBhvr>
                                      <p:to>
                                        <p:strVal val="visible"/>
                                      </p:to>
                                    </p:set>
                                    <p:animEffect transition="in" filter="dissolve">
                                      <p:cBhvr>
                                        <p:cTn id="7" dur="500"/>
                                        <p:tgtEl>
                                          <p:spTgt spid="35853"/>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35844">
                                            <p:txEl>
                                              <p:pRg st="0" end="0"/>
                                            </p:txEl>
                                          </p:spTgt>
                                        </p:tgtEl>
                                        <p:attrNameLst>
                                          <p:attrName>style.visibility</p:attrName>
                                        </p:attrNameLst>
                                      </p:cBhvr>
                                      <p:to>
                                        <p:strVal val="visible"/>
                                      </p:to>
                                    </p:set>
                                    <p:anim calcmode="discrete" valueType="clr">
                                      <p:cBhvr override="childStyle">
                                        <p:cTn id="12" dur="80"/>
                                        <p:tgtEl>
                                          <p:spTgt spid="3584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5844">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35844">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7" presetClass="entr" presetSubtype="0" fill="hold" nodeType="clickEffect">
                                  <p:stCondLst>
                                    <p:cond delay="0"/>
                                  </p:stCondLst>
                                  <p:iterate type="lt">
                                    <p:tmPct val="50000"/>
                                  </p:iterate>
                                  <p:childTnLst>
                                    <p:set>
                                      <p:cBhvr>
                                        <p:cTn id="22" dur="1" fill="hold">
                                          <p:stCondLst>
                                            <p:cond delay="0"/>
                                          </p:stCondLst>
                                        </p:cTn>
                                        <p:tgtEl>
                                          <p:spTgt spid="35844">
                                            <p:txEl>
                                              <p:pRg st="1" end="1"/>
                                            </p:txEl>
                                          </p:spTgt>
                                        </p:tgtEl>
                                        <p:attrNameLst>
                                          <p:attrName>style.visibility</p:attrName>
                                        </p:attrNameLst>
                                      </p:cBhvr>
                                      <p:to>
                                        <p:strVal val="visible"/>
                                      </p:to>
                                    </p:set>
                                    <p:anim calcmode="discrete" valueType="clr">
                                      <p:cBhvr override="childStyle">
                                        <p:cTn id="23" dur="80"/>
                                        <p:tgtEl>
                                          <p:spTgt spid="3584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35844">
                                            <p:txEl>
                                              <p:pRg st="1" end="1"/>
                                            </p:txEl>
                                          </p:spTgt>
                                        </p:tgtEl>
                                        <p:attrNameLst>
                                          <p:attrName>fillcolor</p:attrName>
                                        </p:attrNameLst>
                                      </p:cBhvr>
                                      <p:tavLst>
                                        <p:tav tm="0">
                                          <p:val>
                                            <p:clrVal>
                                              <a:schemeClr val="accent2"/>
                                            </p:clrVal>
                                          </p:val>
                                        </p:tav>
                                        <p:tav tm="50000">
                                          <p:val>
                                            <p:clrVal>
                                              <a:schemeClr val="hlink"/>
                                            </p:clrVal>
                                          </p:val>
                                        </p:tav>
                                      </p:tavLst>
                                    </p:anim>
                                    <p:set>
                                      <p:cBhvr>
                                        <p:cTn id="25" dur="80"/>
                                        <p:tgtEl>
                                          <p:spTgt spid="35844">
                                            <p:txEl>
                                              <p:pRg st="1" end="1"/>
                                            </p:txEl>
                                          </p:spTgt>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7" presetClass="entr" presetSubtype="0" fill="hold" nodeType="clickEffect">
                                  <p:stCondLst>
                                    <p:cond delay="0"/>
                                  </p:stCondLst>
                                  <p:iterate type="lt">
                                    <p:tmPct val="50000"/>
                                  </p:iterate>
                                  <p:childTnLst>
                                    <p:set>
                                      <p:cBhvr>
                                        <p:cTn id="33" dur="1" fill="hold">
                                          <p:stCondLst>
                                            <p:cond delay="0"/>
                                          </p:stCondLst>
                                        </p:cTn>
                                        <p:tgtEl>
                                          <p:spTgt spid="35844">
                                            <p:txEl>
                                              <p:pRg st="2" end="2"/>
                                            </p:txEl>
                                          </p:spTgt>
                                        </p:tgtEl>
                                        <p:attrNameLst>
                                          <p:attrName>style.visibility</p:attrName>
                                        </p:attrNameLst>
                                      </p:cBhvr>
                                      <p:to>
                                        <p:strVal val="visible"/>
                                      </p:to>
                                    </p:set>
                                    <p:anim calcmode="discrete" valueType="clr">
                                      <p:cBhvr override="childStyle">
                                        <p:cTn id="34" dur="80"/>
                                        <p:tgtEl>
                                          <p:spTgt spid="3584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35844">
                                            <p:txEl>
                                              <p:pRg st="2" end="2"/>
                                            </p:txEl>
                                          </p:spTgt>
                                        </p:tgtEl>
                                        <p:attrNameLst>
                                          <p:attrName>fillcolor</p:attrName>
                                        </p:attrNameLst>
                                      </p:cBhvr>
                                      <p:tavLst>
                                        <p:tav tm="0">
                                          <p:val>
                                            <p:clrVal>
                                              <a:schemeClr val="accent2"/>
                                            </p:clrVal>
                                          </p:val>
                                        </p:tav>
                                        <p:tav tm="50000">
                                          <p:val>
                                            <p:clrVal>
                                              <a:schemeClr val="hlink"/>
                                            </p:clrVal>
                                          </p:val>
                                        </p:tav>
                                      </p:tavLst>
                                    </p:anim>
                                    <p:set>
                                      <p:cBhvr>
                                        <p:cTn id="36" dur="80"/>
                                        <p:tgtEl>
                                          <p:spTgt spid="35844">
                                            <p:txEl>
                                              <p:pRg st="2" end="2"/>
                                            </p:txEl>
                                          </p:spTgt>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27" presetClass="entr" presetSubtype="0" fill="hold" nodeType="clickEffect">
                                  <p:stCondLst>
                                    <p:cond delay="0"/>
                                  </p:stCondLst>
                                  <p:iterate type="lt">
                                    <p:tmPct val="50000"/>
                                  </p:iterate>
                                  <p:childTnLst>
                                    <p:set>
                                      <p:cBhvr>
                                        <p:cTn id="40" dur="1" fill="hold">
                                          <p:stCondLst>
                                            <p:cond delay="0"/>
                                          </p:stCondLst>
                                        </p:cTn>
                                        <p:tgtEl>
                                          <p:spTgt spid="35844">
                                            <p:txEl>
                                              <p:pRg st="3" end="3"/>
                                            </p:txEl>
                                          </p:spTgt>
                                        </p:tgtEl>
                                        <p:attrNameLst>
                                          <p:attrName>style.visibility</p:attrName>
                                        </p:attrNameLst>
                                      </p:cBhvr>
                                      <p:to>
                                        <p:strVal val="visible"/>
                                      </p:to>
                                    </p:set>
                                    <p:anim calcmode="discrete" valueType="clr">
                                      <p:cBhvr override="childStyle">
                                        <p:cTn id="41" dur="80"/>
                                        <p:tgtEl>
                                          <p:spTgt spid="3584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35844">
                                            <p:txEl>
                                              <p:pRg st="3" end="3"/>
                                            </p:txEl>
                                          </p:spTgt>
                                        </p:tgtEl>
                                        <p:attrNameLst>
                                          <p:attrName>fillcolor</p:attrName>
                                        </p:attrNameLst>
                                      </p:cBhvr>
                                      <p:tavLst>
                                        <p:tav tm="0">
                                          <p:val>
                                            <p:clrVal>
                                              <a:schemeClr val="accent2"/>
                                            </p:clrVal>
                                          </p:val>
                                        </p:tav>
                                        <p:tav tm="50000">
                                          <p:val>
                                            <p:clrVal>
                                              <a:schemeClr val="hlink"/>
                                            </p:clrVal>
                                          </p:val>
                                        </p:tav>
                                      </p:tavLst>
                                    </p:anim>
                                    <p:set>
                                      <p:cBhvr>
                                        <p:cTn id="43" dur="80"/>
                                        <p:tgtEl>
                                          <p:spTgt spid="35844">
                                            <p:txEl>
                                              <p:pRg st="3" end="3"/>
                                            </p:txEl>
                                          </p:spTgt>
                                        </p:tgtEl>
                                        <p:attrNameLst>
                                          <p:attrName>fill.type</p:attrName>
                                        </p:attrNameLst>
                                      </p:cBhvr>
                                      <p:to>
                                        <p:strVal val="solid"/>
                                      </p:to>
                                    </p:set>
                                  </p:childTnLst>
                                </p:cTn>
                              </p:par>
                            </p:childTnLst>
                          </p:cTn>
                        </p:par>
                      </p:childTnLst>
                    </p:cTn>
                  </p:par>
                  <p:par>
                    <p:cTn id="44" fill="hold">
                      <p:stCondLst>
                        <p:cond delay="indefinite"/>
                      </p:stCondLst>
                      <p:childTnLst>
                        <p:par>
                          <p:cTn id="45" fill="hold">
                            <p:stCondLst>
                              <p:cond delay="0"/>
                            </p:stCondLst>
                            <p:childTnLst>
                              <p:par>
                                <p:cTn id="46" presetID="27" presetClass="entr" presetSubtype="0" fill="hold" nodeType="clickEffect">
                                  <p:stCondLst>
                                    <p:cond delay="0"/>
                                  </p:stCondLst>
                                  <p:iterate type="lt">
                                    <p:tmPct val="50000"/>
                                  </p:iterate>
                                  <p:childTnLst>
                                    <p:set>
                                      <p:cBhvr>
                                        <p:cTn id="47" dur="1" fill="hold">
                                          <p:stCondLst>
                                            <p:cond delay="0"/>
                                          </p:stCondLst>
                                        </p:cTn>
                                        <p:tgtEl>
                                          <p:spTgt spid="35844">
                                            <p:txEl>
                                              <p:pRg st="4" end="4"/>
                                            </p:txEl>
                                          </p:spTgt>
                                        </p:tgtEl>
                                        <p:attrNameLst>
                                          <p:attrName>style.visibility</p:attrName>
                                        </p:attrNameLst>
                                      </p:cBhvr>
                                      <p:to>
                                        <p:strVal val="visible"/>
                                      </p:to>
                                    </p:set>
                                    <p:anim calcmode="discrete" valueType="clr">
                                      <p:cBhvr override="childStyle">
                                        <p:cTn id="48" dur="80"/>
                                        <p:tgtEl>
                                          <p:spTgt spid="35844">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35844">
                                            <p:txEl>
                                              <p:pRg st="4" end="4"/>
                                            </p:txEl>
                                          </p:spTgt>
                                        </p:tgtEl>
                                        <p:attrNameLst>
                                          <p:attrName>fillcolor</p:attrName>
                                        </p:attrNameLst>
                                      </p:cBhvr>
                                      <p:tavLst>
                                        <p:tav tm="0">
                                          <p:val>
                                            <p:clrVal>
                                              <a:schemeClr val="accent2"/>
                                            </p:clrVal>
                                          </p:val>
                                        </p:tav>
                                        <p:tav tm="50000">
                                          <p:val>
                                            <p:clrVal>
                                              <a:schemeClr val="hlink"/>
                                            </p:clrVal>
                                          </p:val>
                                        </p:tav>
                                      </p:tavLst>
                                    </p:anim>
                                    <p:set>
                                      <p:cBhvr>
                                        <p:cTn id="50" dur="80"/>
                                        <p:tgtEl>
                                          <p:spTgt spid="35844">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2491154" y="533400"/>
            <a:ext cx="7719646" cy="1143000"/>
          </a:xfrm>
        </p:spPr>
        <p:txBody>
          <a:bodyPr/>
          <a:lstStyle/>
          <a:p>
            <a:r>
              <a:rPr lang="en-US"/>
              <a:t>Summary of Matrix Uses</a:t>
            </a:r>
          </a:p>
        </p:txBody>
      </p:sp>
      <p:sp>
        <p:nvSpPr>
          <p:cNvPr id="3" name="Content Placeholder 2"/>
          <p:cNvSpPr>
            <a:spLocks noGrp="1"/>
          </p:cNvSpPr>
          <p:nvPr>
            <p:ph sz="quarter" idx="1"/>
          </p:nvPr>
        </p:nvSpPr>
        <p:spPr>
          <a:xfrm>
            <a:off x="2361526" y="1828800"/>
            <a:ext cx="4038600" cy="2074863"/>
          </a:xfrm>
        </p:spPr>
        <p:txBody>
          <a:bodyPr vert="horz" lIns="91440" tIns="45720" rIns="91440" bIns="45720" rtlCol="0" anchor="t">
            <a:normAutofit/>
          </a:bodyPr>
          <a:lstStyle/>
          <a:p>
            <a:pPr marL="0" indent="0">
              <a:buNone/>
            </a:pPr>
            <a:r>
              <a:rPr lang="en-US" sz="2400">
                <a:solidFill>
                  <a:srgbClr val="548DD4"/>
                </a:solidFill>
              </a:rPr>
              <a:t>1. </a:t>
            </a:r>
            <a:r>
              <a:rPr lang="en-US" sz="2400" b="1">
                <a:solidFill>
                  <a:srgbClr val="548DD4"/>
                </a:solidFill>
              </a:rPr>
              <a:t>Helps us understand </a:t>
            </a:r>
            <a:r>
              <a:rPr lang="en-US" sz="2400">
                <a:solidFill>
                  <a:srgbClr val="548DD4"/>
                </a:solidFill>
              </a:rPr>
              <a:t>where people are at in their spiritual journey</a:t>
            </a:r>
          </a:p>
        </p:txBody>
      </p:sp>
      <p:sp>
        <p:nvSpPr>
          <p:cNvPr id="4" name="Content Placeholder 3"/>
          <p:cNvSpPr>
            <a:spLocks noGrp="1"/>
          </p:cNvSpPr>
          <p:nvPr>
            <p:ph sz="quarter" idx="2"/>
          </p:nvPr>
        </p:nvSpPr>
        <p:spPr/>
        <p:txBody>
          <a:bodyPr vert="horz" lIns="91440" tIns="45720" rIns="91440" bIns="45720" rtlCol="0" anchor="t">
            <a:normAutofit/>
          </a:bodyPr>
          <a:lstStyle/>
          <a:p>
            <a:pPr marL="0" indent="0">
              <a:buNone/>
            </a:pPr>
            <a:r>
              <a:rPr lang="en-US" sz="2400">
                <a:solidFill>
                  <a:srgbClr val="E36C09"/>
                </a:solidFill>
              </a:rPr>
              <a:t>2. </a:t>
            </a:r>
            <a:r>
              <a:rPr lang="en-US" sz="2400" b="1">
                <a:solidFill>
                  <a:srgbClr val="E36C09"/>
                </a:solidFill>
              </a:rPr>
              <a:t>Helps us look </a:t>
            </a:r>
            <a:r>
              <a:rPr lang="en-US" sz="2400">
                <a:solidFill>
                  <a:srgbClr val="E36C09"/>
                </a:solidFill>
              </a:rPr>
              <a:t>at our programs critically as we see differences between intended and actual audiences</a:t>
            </a:r>
          </a:p>
        </p:txBody>
      </p:sp>
      <p:sp>
        <p:nvSpPr>
          <p:cNvPr id="5" name="Content Placeholder 4"/>
          <p:cNvSpPr>
            <a:spLocks noGrp="1"/>
          </p:cNvSpPr>
          <p:nvPr>
            <p:ph sz="quarter" idx="3"/>
          </p:nvPr>
        </p:nvSpPr>
        <p:spPr>
          <a:xfrm>
            <a:off x="2361526" y="3405706"/>
            <a:ext cx="4038600" cy="2074862"/>
          </a:xfrm>
        </p:spPr>
        <p:txBody>
          <a:bodyPr vert="horz" lIns="91440" tIns="45720" rIns="91440" bIns="45720" rtlCol="0" anchor="t">
            <a:normAutofit/>
          </a:bodyPr>
          <a:lstStyle/>
          <a:p>
            <a:pPr marL="0" indent="0">
              <a:buNone/>
            </a:pPr>
            <a:r>
              <a:rPr lang="en-US" sz="2400">
                <a:solidFill>
                  <a:srgbClr val="76923C"/>
                </a:solidFill>
              </a:rPr>
              <a:t>3. </a:t>
            </a:r>
            <a:r>
              <a:rPr lang="en-US" sz="2400" b="1">
                <a:solidFill>
                  <a:srgbClr val="76923C"/>
                </a:solidFill>
              </a:rPr>
              <a:t>Helps us plan </a:t>
            </a:r>
            <a:r>
              <a:rPr lang="en-US" sz="2400">
                <a:solidFill>
                  <a:srgbClr val="76923C"/>
                </a:solidFill>
              </a:rPr>
              <a:t>our own strategy with greater understanding</a:t>
            </a:r>
          </a:p>
        </p:txBody>
      </p:sp>
      <p:sp>
        <p:nvSpPr>
          <p:cNvPr id="6" name="Content Placeholder 5"/>
          <p:cNvSpPr>
            <a:spLocks noGrp="1"/>
          </p:cNvSpPr>
          <p:nvPr>
            <p:ph sz="quarter" idx="4"/>
          </p:nvPr>
        </p:nvSpPr>
        <p:spPr>
          <a:xfrm>
            <a:off x="6197600" y="3776663"/>
            <a:ext cx="5384800" cy="2074862"/>
          </a:xfrm>
        </p:spPr>
        <p:txBody>
          <a:bodyPr vert="horz" lIns="91440" tIns="45720" rIns="91440" bIns="45720" rtlCol="0" anchor="t">
            <a:normAutofit/>
          </a:bodyPr>
          <a:lstStyle/>
          <a:p>
            <a:pPr marL="0" indent="0">
              <a:buNone/>
            </a:pPr>
            <a:r>
              <a:rPr lang="en-US" sz="2400">
                <a:solidFill>
                  <a:srgbClr val="31859B"/>
                </a:solidFill>
              </a:rPr>
              <a:t>4. </a:t>
            </a:r>
            <a:r>
              <a:rPr lang="en-US" sz="2400" b="1">
                <a:solidFill>
                  <a:srgbClr val="31859B"/>
                </a:solidFill>
              </a:rPr>
              <a:t>Helps us plot </a:t>
            </a:r>
            <a:r>
              <a:rPr lang="en-US" sz="2400">
                <a:solidFill>
                  <a:srgbClr val="31859B"/>
                </a:solidFill>
              </a:rPr>
              <a:t>progress of people and groups</a:t>
            </a:r>
          </a:p>
        </p:txBody>
      </p:sp>
      <p:pic>
        <p:nvPicPr>
          <p:cNvPr id="8" name="Picture 3" descr="Icon&#10;&#10;Description automatically generated">
            <a:extLst>
              <a:ext uri="{FF2B5EF4-FFF2-40B4-BE49-F238E27FC236}">
                <a16:creationId xmlns:a16="http://schemas.microsoft.com/office/drawing/2014/main" id="{BB1CAED4-0B0C-4710-ACF7-49FEC285E7EA}"/>
              </a:ext>
            </a:extLst>
          </p:cNvPr>
          <p:cNvPicPr>
            <a:picLocks noChangeAspect="1"/>
          </p:cNvPicPr>
          <p:nvPr/>
        </p:nvPicPr>
        <p:blipFill>
          <a:blip r:embed="rId3"/>
          <a:stretch>
            <a:fillRect/>
          </a:stretch>
        </p:blipFill>
        <p:spPr>
          <a:xfrm>
            <a:off x="431800" y="5486400"/>
            <a:ext cx="1181100" cy="1181100"/>
          </a:xfrm>
          <a:prstGeom prst="rect">
            <a:avLst/>
          </a:prstGeom>
        </p:spPr>
      </p:pic>
      <p:sp>
        <p:nvSpPr>
          <p:cNvPr id="9" name="TextBox 8">
            <a:extLst>
              <a:ext uri="{FF2B5EF4-FFF2-40B4-BE49-F238E27FC236}">
                <a16:creationId xmlns:a16="http://schemas.microsoft.com/office/drawing/2014/main" id="{D499F6CF-1BEC-48B0-BD86-DC3AC2428AA8}"/>
              </a:ext>
            </a:extLst>
          </p:cNvPr>
          <p:cNvSpPr txBox="1"/>
          <p:nvPr/>
        </p:nvSpPr>
        <p:spPr>
          <a:xfrm>
            <a:off x="4279900" y="4991100"/>
            <a:ext cx="40386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5.</a:t>
            </a:r>
            <a:r>
              <a:rPr lang="en-US" sz="2400" b="1"/>
              <a:t> Helps us appreciate</a:t>
            </a:r>
            <a:r>
              <a:rPr lang="en-US" sz="2400"/>
              <a:t> more the importance of establishing relationships</a:t>
            </a:r>
          </a:p>
        </p:txBody>
      </p:sp>
    </p:spTree>
    <p:extLst>
      <p:ext uri="{BB962C8B-B14F-4D97-AF65-F5344CB8AC3E}">
        <p14:creationId xmlns:p14="http://schemas.microsoft.com/office/powerpoint/2010/main" val="324185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5" grpId="0" build="p"/>
      <p:bldP spid="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0185" y="-247046"/>
            <a:ext cx="3008313" cy="2304439"/>
          </a:xfrm>
        </p:spPr>
        <p:txBody>
          <a:bodyPr>
            <a:normAutofit/>
          </a:bodyPr>
          <a:lstStyle/>
          <a:p>
            <a:r>
              <a:rPr lang="en-US" sz="3200">
                <a:solidFill>
                  <a:srgbClr val="5F497A"/>
                </a:solidFill>
              </a:rPr>
              <a:t>1. HOW TO KNOW </a:t>
            </a:r>
            <a:r>
              <a:rPr lang="en-US" sz="3200">
                <a:solidFill>
                  <a:srgbClr val="5F497A"/>
                </a:solidFill>
                <a:latin typeface="Calibri" charset="0"/>
              </a:rPr>
              <a:t>Where people are at</a:t>
            </a:r>
          </a:p>
        </p:txBody>
      </p:sp>
      <p:sp>
        <p:nvSpPr>
          <p:cNvPr id="3" name="Content Placeholder 2"/>
          <p:cNvSpPr>
            <a:spLocks noGrp="1"/>
          </p:cNvSpPr>
          <p:nvPr>
            <p:ph idx="1"/>
          </p:nvPr>
        </p:nvSpPr>
        <p:spPr>
          <a:xfrm>
            <a:off x="6361112" y="1512888"/>
            <a:ext cx="5181600" cy="5414963"/>
          </a:xfrm>
        </p:spPr>
        <p:txBody>
          <a:bodyPr vert="horz" lIns="91440" tIns="45720" rIns="91440" bIns="45720" rtlCol="0" anchor="t">
            <a:normAutofit/>
          </a:bodyPr>
          <a:lstStyle/>
          <a:p>
            <a:r>
              <a:rPr lang="en-US" sz="2000"/>
              <a:t>Meet with your team</a:t>
            </a:r>
          </a:p>
          <a:p>
            <a:r>
              <a:rPr lang="en-US" sz="2000"/>
              <a:t>Discuss together how well you know your audience</a:t>
            </a:r>
          </a:p>
          <a:p>
            <a:r>
              <a:rPr lang="en-US" sz="2000"/>
              <a:t>Use a Matrix blank sheet</a:t>
            </a:r>
          </a:p>
          <a:p>
            <a:r>
              <a:rPr lang="en-US" sz="2000"/>
              <a:t>Where are people on the vertical scale (knowledge)</a:t>
            </a:r>
          </a:p>
          <a:p>
            <a:pPr lvl="1"/>
            <a:r>
              <a:rPr lang="en-US" sz="2000"/>
              <a:t>are they believers? YES/NO</a:t>
            </a:r>
          </a:p>
          <a:p>
            <a:pPr lvl="1"/>
            <a:r>
              <a:rPr lang="en-US" sz="2000"/>
              <a:t>how much do they know?</a:t>
            </a:r>
          </a:p>
          <a:p>
            <a:r>
              <a:rPr lang="en-US" sz="2000"/>
              <a:t>Are they open to change? YES/NO</a:t>
            </a:r>
          </a:p>
          <a:p>
            <a:pPr marL="57150" indent="0">
              <a:buNone/>
            </a:pPr>
            <a:endParaRPr lang="en-US"/>
          </a:p>
        </p:txBody>
      </p:sp>
      <p:sp>
        <p:nvSpPr>
          <p:cNvPr id="4" name="Text Placeholder 3"/>
          <p:cNvSpPr>
            <a:spLocks noGrp="1"/>
          </p:cNvSpPr>
          <p:nvPr>
            <p:ph type="body" sz="half" idx="2"/>
          </p:nvPr>
        </p:nvSpPr>
        <p:spPr>
          <a:xfrm>
            <a:off x="2713945" y="2329623"/>
            <a:ext cx="3008313" cy="4691063"/>
          </a:xfrm>
        </p:spPr>
        <p:txBody>
          <a:bodyPr vert="horz" lIns="91440" tIns="45720" rIns="91440" bIns="45720" rtlCol="0" anchor="t">
            <a:normAutofit lnSpcReduction="10000"/>
          </a:bodyPr>
          <a:lstStyle/>
          <a:p>
            <a:r>
              <a:rPr lang="en-US" sz="2000" b="1"/>
              <a:t>2 things we need to know:</a:t>
            </a:r>
          </a:p>
          <a:p>
            <a:r>
              <a:rPr lang="en-US" sz="2000"/>
              <a:t>1. How much they know and understand about the Gospel</a:t>
            </a:r>
          </a:p>
          <a:p>
            <a:r>
              <a:rPr lang="en-US" sz="2000"/>
              <a:t>2. How open are they to change</a:t>
            </a:r>
          </a:p>
          <a:p>
            <a:endParaRPr lang="en-US"/>
          </a:p>
          <a:p>
            <a:r>
              <a:rPr lang="en-US" sz="2000" b="1"/>
              <a:t>Tools:</a:t>
            </a:r>
          </a:p>
          <a:p>
            <a:r>
              <a:rPr lang="en-US" sz="2000"/>
              <a:t>A. Useful questions to ask</a:t>
            </a:r>
          </a:p>
          <a:p>
            <a:r>
              <a:rPr lang="en-US" sz="2000"/>
              <a:t>B. A </a:t>
            </a:r>
            <a:r>
              <a:rPr lang="en-US" sz="2000">
                <a:hlinkClick r:id="rId3"/>
              </a:rPr>
              <a:t>blank Matrix sheet</a:t>
            </a:r>
            <a:r>
              <a:rPr lang="en-US" sz="2000"/>
              <a:t> for download</a:t>
            </a:r>
          </a:p>
        </p:txBody>
      </p:sp>
      <p:pic>
        <p:nvPicPr>
          <p:cNvPr id="6" name="Picture 3" descr="Icon&#10;&#10;Description automatically generated">
            <a:extLst>
              <a:ext uri="{FF2B5EF4-FFF2-40B4-BE49-F238E27FC236}">
                <a16:creationId xmlns:a16="http://schemas.microsoft.com/office/drawing/2014/main" id="{BA316F6E-C9D0-4D32-BBE6-3DFBF6084666}"/>
              </a:ext>
            </a:extLst>
          </p:cNvPr>
          <p:cNvPicPr>
            <a:picLocks noChangeAspect="1"/>
          </p:cNvPicPr>
          <p:nvPr/>
        </p:nvPicPr>
        <p:blipFill>
          <a:blip r:embed="rId4"/>
          <a:stretch>
            <a:fillRect/>
          </a:stretch>
        </p:blipFill>
        <p:spPr>
          <a:xfrm>
            <a:off x="431800" y="5486400"/>
            <a:ext cx="1181100" cy="1181100"/>
          </a:xfrm>
          <a:prstGeom prst="rect">
            <a:avLst/>
          </a:prstGeom>
        </p:spPr>
      </p:pic>
    </p:spTree>
    <p:extLst>
      <p:ext uri="{BB962C8B-B14F-4D97-AF65-F5344CB8AC3E}">
        <p14:creationId xmlns:p14="http://schemas.microsoft.com/office/powerpoint/2010/main" val="340169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Questions for vertical (knowledge)</a:t>
            </a:r>
          </a:p>
        </p:txBody>
      </p:sp>
      <p:sp>
        <p:nvSpPr>
          <p:cNvPr id="3" name="Content Placeholder 2"/>
          <p:cNvSpPr>
            <a:spLocks noGrp="1"/>
          </p:cNvSpPr>
          <p:nvPr>
            <p:ph sz="half" idx="1"/>
          </p:nvPr>
        </p:nvSpPr>
        <p:spPr/>
        <p:txBody>
          <a:bodyPr vert="horz" lIns="91440" tIns="45720" rIns="91440" bIns="45720" rtlCol="0" anchor="t">
            <a:normAutofit fontScale="92500" lnSpcReduction="20000"/>
          </a:bodyPr>
          <a:lstStyle/>
          <a:p>
            <a:r>
              <a:rPr lang="en-US" sz="2600">
                <a:latin typeface="Calibri" charset="0"/>
              </a:rPr>
              <a:t>Where do we come from ?</a:t>
            </a:r>
          </a:p>
          <a:p>
            <a:r>
              <a:rPr lang="en-US" sz="2600">
                <a:latin typeface="Calibri" charset="0"/>
              </a:rPr>
              <a:t>Why are we here? </a:t>
            </a:r>
          </a:p>
          <a:p>
            <a:r>
              <a:rPr lang="en-US" sz="2600">
                <a:latin typeface="Calibri" charset="0"/>
              </a:rPr>
              <a:t>Is there a God? </a:t>
            </a:r>
          </a:p>
          <a:p>
            <a:r>
              <a:rPr lang="en-US" sz="2600">
                <a:latin typeface="Calibri" charset="0"/>
              </a:rPr>
              <a:t>If there is a God what does he want? </a:t>
            </a:r>
          </a:p>
          <a:p>
            <a:r>
              <a:rPr lang="en-US" sz="2600">
                <a:latin typeface="Calibri" charset="0"/>
              </a:rPr>
              <a:t>What happens to us after we die? </a:t>
            </a:r>
          </a:p>
          <a:p>
            <a:r>
              <a:rPr lang="en-US" sz="2600">
                <a:latin typeface="Calibri" charset="0"/>
              </a:rPr>
              <a:t>Did we evolve or are we created? </a:t>
            </a:r>
          </a:p>
          <a:p>
            <a:endParaRPr lang="en-US">
              <a:latin typeface="Calibri" charset="0"/>
            </a:endParaRPr>
          </a:p>
          <a:p>
            <a:endParaRPr lang="en-US"/>
          </a:p>
        </p:txBody>
      </p:sp>
      <p:sp>
        <p:nvSpPr>
          <p:cNvPr id="4" name="Content Placeholder 3"/>
          <p:cNvSpPr>
            <a:spLocks noGrp="1"/>
          </p:cNvSpPr>
          <p:nvPr>
            <p:ph sz="half" idx="2"/>
          </p:nvPr>
        </p:nvSpPr>
        <p:spPr>
          <a:xfrm>
            <a:off x="7051047" y="1605522"/>
            <a:ext cx="4313864" cy="3777622"/>
          </a:xfrm>
        </p:spPr>
        <p:txBody>
          <a:bodyPr vert="horz" lIns="91440" tIns="45720" rIns="91440" bIns="45720" rtlCol="0" anchor="t">
            <a:noAutofit/>
          </a:bodyPr>
          <a:lstStyle/>
          <a:p>
            <a:pPr marL="0" indent="0">
              <a:buNone/>
            </a:pPr>
            <a:r>
              <a:rPr lang="en-US" sz="2400">
                <a:latin typeface="Calibri"/>
                <a:cs typeface="Calibri"/>
              </a:rPr>
              <a:t>Did you know that:</a:t>
            </a:r>
          </a:p>
          <a:p>
            <a:r>
              <a:rPr lang="en-US" sz="2400">
                <a:latin typeface="Calibri"/>
                <a:cs typeface="Calibri"/>
              </a:rPr>
              <a:t>Jesus is a historical figure Y/N</a:t>
            </a:r>
          </a:p>
          <a:p>
            <a:r>
              <a:rPr lang="en-US" sz="2400">
                <a:latin typeface="Calibri"/>
                <a:cs typeface="Calibri"/>
              </a:rPr>
              <a:t>Jesus was a good man Y/N</a:t>
            </a:r>
          </a:p>
          <a:p>
            <a:r>
              <a:rPr lang="en-US" sz="2400">
                <a:latin typeface="Calibri"/>
                <a:cs typeface="Calibri"/>
              </a:rPr>
              <a:t>Jesus died on the Cross for our sins Y/N</a:t>
            </a:r>
          </a:p>
          <a:p>
            <a:r>
              <a:rPr lang="en-US" sz="2400">
                <a:latin typeface="Calibri"/>
                <a:cs typeface="Calibri"/>
              </a:rPr>
              <a:t>Jesus rose again from the dead Y/N</a:t>
            </a:r>
          </a:p>
          <a:p>
            <a:r>
              <a:rPr lang="en-US" sz="2400">
                <a:latin typeface="Calibri"/>
                <a:cs typeface="Calibri"/>
              </a:rPr>
              <a:t>Jesus has ascended into heaven Y/N</a:t>
            </a:r>
          </a:p>
          <a:p>
            <a:r>
              <a:rPr lang="en-US" sz="2400">
                <a:latin typeface="Calibri"/>
                <a:cs typeface="Calibri"/>
              </a:rPr>
              <a:t>Jesus will come again Y/N</a:t>
            </a:r>
          </a:p>
        </p:txBody>
      </p:sp>
    </p:spTree>
    <p:extLst>
      <p:ext uri="{BB962C8B-B14F-4D97-AF65-F5344CB8AC3E}">
        <p14:creationId xmlns:p14="http://schemas.microsoft.com/office/powerpoint/2010/main" val="74707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Questions for horizontal (openness)</a:t>
            </a:r>
          </a:p>
        </p:txBody>
      </p:sp>
      <p:sp>
        <p:nvSpPr>
          <p:cNvPr id="3" name="Content Placeholder 2"/>
          <p:cNvSpPr>
            <a:spLocks noGrp="1"/>
          </p:cNvSpPr>
          <p:nvPr>
            <p:ph sz="half" idx="1"/>
          </p:nvPr>
        </p:nvSpPr>
        <p:spPr/>
        <p:txBody>
          <a:bodyPr vert="horz" lIns="91440" tIns="45720" rIns="91440" bIns="45720" rtlCol="0" anchor="t">
            <a:noAutofit/>
          </a:bodyPr>
          <a:lstStyle/>
          <a:p>
            <a:r>
              <a:rPr lang="en-US" sz="2400">
                <a:latin typeface="Calibri"/>
                <a:cs typeface="Calibri"/>
              </a:rPr>
              <a:t>How satisfied are you with your life at present? (1-5)</a:t>
            </a:r>
          </a:p>
          <a:p>
            <a:r>
              <a:rPr lang="en-US" sz="2400">
                <a:latin typeface="Calibri"/>
                <a:cs typeface="Calibri"/>
              </a:rPr>
              <a:t>What would you like to change?</a:t>
            </a:r>
          </a:p>
          <a:p>
            <a:r>
              <a:rPr lang="en-US" sz="2400">
                <a:latin typeface="Calibri"/>
                <a:cs typeface="Calibri"/>
              </a:rPr>
              <a:t>How do you feel </a:t>
            </a:r>
          </a:p>
          <a:p>
            <a:r>
              <a:rPr lang="en-US" sz="2400">
                <a:latin typeface="Calibri"/>
                <a:cs typeface="Calibri"/>
              </a:rPr>
              <a:t>About God? </a:t>
            </a:r>
          </a:p>
          <a:p>
            <a:pPr lvl="1"/>
            <a:r>
              <a:rPr lang="en-US" sz="2400">
                <a:latin typeface="Calibri"/>
                <a:cs typeface="Calibri"/>
              </a:rPr>
              <a:t>About Jesus? </a:t>
            </a:r>
          </a:p>
          <a:p>
            <a:pPr lvl="1"/>
            <a:r>
              <a:rPr lang="en-US" sz="2400">
                <a:latin typeface="Calibri"/>
                <a:cs typeface="Calibri"/>
              </a:rPr>
              <a:t>About Christian belief</a:t>
            </a:r>
          </a:p>
          <a:p>
            <a:pPr lvl="1"/>
            <a:r>
              <a:rPr lang="en-US" sz="2400">
                <a:latin typeface="Calibri"/>
                <a:cs typeface="Calibri"/>
              </a:rPr>
              <a:t>About Christians?</a:t>
            </a:r>
          </a:p>
        </p:txBody>
      </p:sp>
      <p:sp>
        <p:nvSpPr>
          <p:cNvPr id="4" name="Content Placeholder 3"/>
          <p:cNvSpPr>
            <a:spLocks noGrp="1"/>
          </p:cNvSpPr>
          <p:nvPr>
            <p:ph sz="half" idx="2"/>
          </p:nvPr>
        </p:nvSpPr>
        <p:spPr/>
        <p:txBody>
          <a:bodyPr vert="horz" lIns="91440" tIns="45720" rIns="91440" bIns="45720" rtlCol="0" anchor="t">
            <a:noAutofit/>
          </a:bodyPr>
          <a:lstStyle/>
          <a:p>
            <a:r>
              <a:rPr lang="en-US" sz="2400">
                <a:latin typeface="Calibri"/>
                <a:cs typeface="Calibri"/>
              </a:rPr>
              <a:t>I would like to know more about Jesus Y/N</a:t>
            </a:r>
          </a:p>
          <a:p>
            <a:r>
              <a:rPr lang="en-US" sz="2400">
                <a:latin typeface="Calibri"/>
                <a:cs typeface="Calibri"/>
              </a:rPr>
              <a:t>I would like to study the Bible Y/N</a:t>
            </a:r>
          </a:p>
          <a:p>
            <a:r>
              <a:rPr lang="en-US" sz="2400">
                <a:latin typeface="Calibri"/>
                <a:cs typeface="Calibri"/>
              </a:rPr>
              <a:t>I would like to go with a Christian to church Y/N</a:t>
            </a:r>
          </a:p>
          <a:p>
            <a:r>
              <a:rPr lang="en-US" sz="2400">
                <a:latin typeface="Calibri"/>
                <a:cs typeface="Calibri"/>
              </a:rPr>
              <a:t>I am happy with what I believe now Y/N</a:t>
            </a:r>
          </a:p>
          <a:p>
            <a:r>
              <a:rPr lang="en-US" sz="2400">
                <a:latin typeface="Calibri"/>
                <a:cs typeface="Calibri"/>
              </a:rPr>
              <a:t>I am curious to know more about Christian faith Y/N</a:t>
            </a:r>
          </a:p>
          <a:p>
            <a:endParaRPr lang="en-US"/>
          </a:p>
        </p:txBody>
      </p:sp>
      <p:pic>
        <p:nvPicPr>
          <p:cNvPr id="6" name="Picture 3" descr="Icon&#10;&#10;Description automatically generated">
            <a:extLst>
              <a:ext uri="{FF2B5EF4-FFF2-40B4-BE49-F238E27FC236}">
                <a16:creationId xmlns:a16="http://schemas.microsoft.com/office/drawing/2014/main" id="{36E1DDB0-C65D-47CD-A579-CC244BC1D1D3}"/>
              </a:ext>
            </a:extLst>
          </p:cNvPr>
          <p:cNvPicPr>
            <a:picLocks noChangeAspect="1"/>
          </p:cNvPicPr>
          <p:nvPr/>
        </p:nvPicPr>
        <p:blipFill>
          <a:blip r:embed="rId3"/>
          <a:stretch>
            <a:fillRect/>
          </a:stretch>
        </p:blipFill>
        <p:spPr>
          <a:xfrm>
            <a:off x="431800" y="5486400"/>
            <a:ext cx="1181100" cy="1181100"/>
          </a:xfrm>
          <a:prstGeom prst="rect">
            <a:avLst/>
          </a:prstGeom>
        </p:spPr>
      </p:pic>
    </p:spTree>
    <p:extLst>
      <p:ext uri="{BB962C8B-B14F-4D97-AF65-F5344CB8AC3E}">
        <p14:creationId xmlns:p14="http://schemas.microsoft.com/office/powerpoint/2010/main" val="64539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Autofit/>
          </a:bodyPr>
          <a:lstStyle/>
          <a:p>
            <a:pPr>
              <a:defRPr/>
            </a:pPr>
            <a:r>
              <a:rPr lang="en-GB" sz="4000">
                <a:ea typeface="+mj-ea"/>
                <a:cs typeface="+mj-cs"/>
              </a:rPr>
              <a:t>Meeting </a:t>
            </a:r>
            <a:r>
              <a:rPr lang="en-GB" sz="4000"/>
              <a:t>people</a:t>
            </a:r>
            <a:r>
              <a:rPr lang="en-GB" sz="4000">
                <a:ea typeface="+mj-ea"/>
                <a:cs typeface="+mj-cs"/>
              </a:rPr>
              <a:t> </a:t>
            </a:r>
            <a:r>
              <a:rPr lang="en-GB" sz="4000"/>
              <a:t>where</a:t>
            </a:r>
            <a:r>
              <a:rPr lang="en-GB" sz="4000">
                <a:ea typeface="+mj-ea"/>
                <a:cs typeface="+mj-cs"/>
              </a:rPr>
              <a:t> </a:t>
            </a:r>
            <a:r>
              <a:rPr lang="en-GB" sz="4000"/>
              <a:t>they</a:t>
            </a:r>
            <a:r>
              <a:rPr lang="en-GB" sz="4000">
                <a:ea typeface="+mj-ea"/>
                <a:cs typeface="+mj-cs"/>
              </a:rPr>
              <a:t> </a:t>
            </a:r>
            <a:r>
              <a:rPr lang="en-GB" sz="4000"/>
              <a:t>are</a:t>
            </a:r>
            <a:r>
              <a:rPr lang="en-GB" sz="4000">
                <a:ea typeface="+mj-ea"/>
                <a:cs typeface="+mj-cs"/>
              </a:rPr>
              <a:t> </a:t>
            </a:r>
            <a:r>
              <a:rPr lang="en-GB" sz="4000"/>
              <a:t>at on their faith journey</a:t>
            </a:r>
            <a:endParaRPr lang="en-GB" sz="4000">
              <a:ea typeface="+mj-ea"/>
              <a:cs typeface="+mj-cs"/>
            </a:endParaRPr>
          </a:p>
        </p:txBody>
      </p:sp>
      <p:sp>
        <p:nvSpPr>
          <p:cNvPr id="3075" name="Rectangle 3"/>
          <p:cNvSpPr>
            <a:spLocks noGrp="1" noChangeArrowheads="1"/>
          </p:cNvSpPr>
          <p:nvPr>
            <p:ph idx="1"/>
          </p:nvPr>
        </p:nvSpPr>
        <p:spPr>
          <a:xfrm>
            <a:off x="1738312" y="2044700"/>
            <a:ext cx="10248900" cy="4806322"/>
          </a:xfrm>
        </p:spPr>
        <p:txBody>
          <a:bodyPr vert="horz" lIns="91440" tIns="45720" rIns="91440" bIns="45720" rtlCol="0" anchor="t">
            <a:normAutofit fontScale="92500"/>
          </a:bodyPr>
          <a:lstStyle/>
          <a:p>
            <a:pPr eaLnBrk="1" hangingPunct="1"/>
            <a:r>
              <a:rPr lang="en-GB" sz="2400">
                <a:latin typeface="Century Gothic"/>
                <a:cs typeface="Calibri"/>
              </a:rPr>
              <a:t>Spiritually</a:t>
            </a:r>
          </a:p>
          <a:p>
            <a:pPr lvl="1"/>
            <a:r>
              <a:rPr lang="en-GB" sz="2400">
                <a:latin typeface="Century Gothic"/>
                <a:cs typeface="Calibri"/>
              </a:rPr>
              <a:t>Do they know about God?</a:t>
            </a:r>
          </a:p>
          <a:p>
            <a:pPr lvl="1"/>
            <a:r>
              <a:rPr lang="en-GB" sz="2400">
                <a:latin typeface="Century Gothic"/>
                <a:cs typeface="Calibri"/>
              </a:rPr>
              <a:t>What do they know and understand (about God and Gospel)?</a:t>
            </a:r>
            <a:endParaRPr lang="en-GB">
              <a:latin typeface="Century Gothic"/>
            </a:endParaRPr>
          </a:p>
          <a:p>
            <a:pPr lvl="1"/>
            <a:r>
              <a:rPr lang="en-GB" sz="2400">
                <a:latin typeface="Century Gothic"/>
                <a:cs typeface="Calibri"/>
              </a:rPr>
              <a:t>What do they think they know – and misunderstand (about God and Gospel)?</a:t>
            </a:r>
          </a:p>
          <a:p>
            <a:pPr lvl="1"/>
            <a:r>
              <a:rPr lang="en-GB" sz="2400">
                <a:latin typeface="Century Gothic"/>
                <a:cs typeface="Calibri"/>
              </a:rPr>
              <a:t>How do they feel towards God, Jesus, the Gospel, Christians – and  Church?</a:t>
            </a:r>
          </a:p>
          <a:p>
            <a:r>
              <a:rPr lang="en-GB" sz="2400">
                <a:latin typeface="Century Gothic"/>
                <a:cs typeface="Calibri"/>
              </a:rPr>
              <a:t>Are they open to Change?</a:t>
            </a:r>
          </a:p>
          <a:p>
            <a:r>
              <a:rPr lang="en-GB" sz="2400">
                <a:latin typeface="Century Gothic"/>
                <a:cs typeface="Calibri"/>
              </a:rPr>
              <a:t>What problems do they face in daily life – family, work, relationships, etc.?</a:t>
            </a:r>
          </a:p>
          <a:p>
            <a:r>
              <a:rPr lang="en-GB" sz="2400">
                <a:latin typeface="Century Gothic"/>
                <a:cs typeface="Calibri"/>
              </a:rPr>
              <a:t>What are their interests and pastimes?</a:t>
            </a:r>
          </a:p>
        </p:txBody>
      </p:sp>
      <p:pic>
        <p:nvPicPr>
          <p:cNvPr id="2" name="Picture 3" descr="Icon&#10;&#10;Description automatically generated">
            <a:extLst>
              <a:ext uri="{FF2B5EF4-FFF2-40B4-BE49-F238E27FC236}">
                <a16:creationId xmlns:a16="http://schemas.microsoft.com/office/drawing/2014/main" id="{8FEE1B28-5736-48D6-A64D-2F0B534FA067}"/>
              </a:ext>
            </a:extLst>
          </p:cNvPr>
          <p:cNvPicPr>
            <a:picLocks noChangeAspect="1"/>
          </p:cNvPicPr>
          <p:nvPr/>
        </p:nvPicPr>
        <p:blipFill>
          <a:blip r:embed="rId3"/>
          <a:stretch>
            <a:fillRect/>
          </a:stretch>
        </p:blipFill>
        <p:spPr>
          <a:xfrm>
            <a:off x="431800" y="5486400"/>
            <a:ext cx="1181100" cy="1181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075">
                                            <p:txEl>
                                              <p:pRg st="0" end="0"/>
                                            </p:txEl>
                                          </p:spTgt>
                                        </p:tgtEl>
                                        <p:attrNameLst>
                                          <p:attrName>style.visibility</p:attrName>
                                        </p:attrNameLst>
                                      </p:cBhvr>
                                      <p:to>
                                        <p:strVal val="visible"/>
                                      </p:to>
                                    </p:set>
                                    <p:anim calcmode="discrete" valueType="clr">
                                      <p:cBhvr override="childStyle">
                                        <p:cTn id="7" dur="80"/>
                                        <p:tgtEl>
                                          <p:spTgt spid="307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075">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075">
                                            <p:txEl>
                                              <p:pRg st="1" end="1"/>
                                            </p:txEl>
                                          </p:spTgt>
                                        </p:tgtEl>
                                        <p:attrNameLst>
                                          <p:attrName>style.visibility</p:attrName>
                                        </p:attrNameLst>
                                      </p:cBhvr>
                                      <p:to>
                                        <p:strVal val="visible"/>
                                      </p:to>
                                    </p:set>
                                    <p:anim calcmode="discrete" valueType="clr">
                                      <p:cBhvr override="childStyle">
                                        <p:cTn id="14" dur="80"/>
                                        <p:tgtEl>
                                          <p:spTgt spid="307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075">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075">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3075">
                                            <p:txEl>
                                              <p:pRg st="2" end="2"/>
                                            </p:txEl>
                                          </p:spTgt>
                                        </p:tgtEl>
                                        <p:attrNameLst>
                                          <p:attrName>style.visibility</p:attrName>
                                        </p:attrNameLst>
                                      </p:cBhvr>
                                      <p:to>
                                        <p:strVal val="visible"/>
                                      </p:to>
                                    </p:set>
                                    <p:anim calcmode="discrete" valueType="clr">
                                      <p:cBhvr override="childStyle">
                                        <p:cTn id="21" dur="80"/>
                                        <p:tgtEl>
                                          <p:spTgt spid="307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075">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3075">
                                            <p:txEl>
                                              <p:pRg st="2" end="2"/>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3075">
                                            <p:txEl>
                                              <p:pRg st="3" end="3"/>
                                            </p:txEl>
                                          </p:spTgt>
                                        </p:tgtEl>
                                        <p:attrNameLst>
                                          <p:attrName>style.visibility</p:attrName>
                                        </p:attrNameLst>
                                      </p:cBhvr>
                                      <p:to>
                                        <p:strVal val="visible"/>
                                      </p:to>
                                    </p:set>
                                    <p:anim calcmode="discrete" valueType="clr">
                                      <p:cBhvr override="childStyle">
                                        <p:cTn id="28" dur="80"/>
                                        <p:tgtEl>
                                          <p:spTgt spid="3075">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075">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3075">
                                            <p:txEl>
                                              <p:pRg st="3" end="3"/>
                                            </p:txEl>
                                          </p:spTgt>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3075">
                                            <p:txEl>
                                              <p:pRg st="4" end="4"/>
                                            </p:txEl>
                                          </p:spTgt>
                                        </p:tgtEl>
                                        <p:attrNameLst>
                                          <p:attrName>style.visibility</p:attrName>
                                        </p:attrNameLst>
                                      </p:cBhvr>
                                      <p:to>
                                        <p:strVal val="visible"/>
                                      </p:to>
                                    </p:set>
                                    <p:anim calcmode="discrete" valueType="clr">
                                      <p:cBhvr override="childStyle">
                                        <p:cTn id="35" dur="80"/>
                                        <p:tgtEl>
                                          <p:spTgt spid="3075">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075">
                                            <p:txEl>
                                              <p:pRg st="4" end="4"/>
                                            </p:txEl>
                                          </p:spTgt>
                                        </p:tgtEl>
                                        <p:attrNameLst>
                                          <p:attrName>fillcolor</p:attrName>
                                        </p:attrNameLst>
                                      </p:cBhvr>
                                      <p:tavLst>
                                        <p:tav tm="0">
                                          <p:val>
                                            <p:clrVal>
                                              <a:schemeClr val="accent2"/>
                                            </p:clrVal>
                                          </p:val>
                                        </p:tav>
                                        <p:tav tm="50000">
                                          <p:val>
                                            <p:clrVal>
                                              <a:schemeClr val="hlink"/>
                                            </p:clrVal>
                                          </p:val>
                                        </p:tav>
                                      </p:tavLst>
                                    </p:anim>
                                    <p:set>
                                      <p:cBhvr>
                                        <p:cTn id="37" dur="80"/>
                                        <p:tgtEl>
                                          <p:spTgt spid="3075">
                                            <p:txEl>
                                              <p:pRg st="4" end="4"/>
                                            </p:txEl>
                                          </p:spTgt>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3075">
                                            <p:txEl>
                                              <p:pRg st="5" end="5"/>
                                            </p:txEl>
                                          </p:spTgt>
                                        </p:tgtEl>
                                        <p:attrNameLst>
                                          <p:attrName>style.visibility</p:attrName>
                                        </p:attrNameLst>
                                      </p:cBhvr>
                                      <p:to>
                                        <p:strVal val="visible"/>
                                      </p:to>
                                    </p:set>
                                    <p:anim calcmode="discrete" valueType="clr">
                                      <p:cBhvr override="childStyle">
                                        <p:cTn id="42" dur="80"/>
                                        <p:tgtEl>
                                          <p:spTgt spid="3075">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3075">
                                            <p:txEl>
                                              <p:pRg st="5" end="5"/>
                                            </p:txEl>
                                          </p:spTgt>
                                        </p:tgtEl>
                                        <p:attrNameLst>
                                          <p:attrName>fillcolor</p:attrName>
                                        </p:attrNameLst>
                                      </p:cBhvr>
                                      <p:tavLst>
                                        <p:tav tm="0">
                                          <p:val>
                                            <p:clrVal>
                                              <a:schemeClr val="accent2"/>
                                            </p:clrVal>
                                          </p:val>
                                        </p:tav>
                                        <p:tav tm="50000">
                                          <p:val>
                                            <p:clrVal>
                                              <a:schemeClr val="hlink"/>
                                            </p:clrVal>
                                          </p:val>
                                        </p:tav>
                                      </p:tavLst>
                                    </p:anim>
                                    <p:set>
                                      <p:cBhvr>
                                        <p:cTn id="44" dur="80"/>
                                        <p:tgtEl>
                                          <p:spTgt spid="3075">
                                            <p:txEl>
                                              <p:pRg st="5" end="5"/>
                                            </p:txEl>
                                          </p:spTgt>
                                        </p:tgtEl>
                                        <p:attrNameLst>
                                          <p:attrName>fill.type</p:attrName>
                                        </p:attrNameLst>
                                      </p:cBhvr>
                                      <p:to>
                                        <p:strVal val="solid"/>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nodeType="clickEffect">
                                  <p:stCondLst>
                                    <p:cond delay="0"/>
                                  </p:stCondLst>
                                  <p:iterate type="lt">
                                    <p:tmPct val="50000"/>
                                  </p:iterate>
                                  <p:childTnLst>
                                    <p:set>
                                      <p:cBhvr>
                                        <p:cTn id="48" dur="1" fill="hold">
                                          <p:stCondLst>
                                            <p:cond delay="0"/>
                                          </p:stCondLst>
                                        </p:cTn>
                                        <p:tgtEl>
                                          <p:spTgt spid="3075">
                                            <p:txEl>
                                              <p:pRg st="6" end="6"/>
                                            </p:txEl>
                                          </p:spTgt>
                                        </p:tgtEl>
                                        <p:attrNameLst>
                                          <p:attrName>style.visibility</p:attrName>
                                        </p:attrNameLst>
                                      </p:cBhvr>
                                      <p:to>
                                        <p:strVal val="visible"/>
                                      </p:to>
                                    </p:set>
                                    <p:anim calcmode="discrete" valueType="clr">
                                      <p:cBhvr override="childStyle">
                                        <p:cTn id="49" dur="80"/>
                                        <p:tgtEl>
                                          <p:spTgt spid="3075">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3075">
                                            <p:txEl>
                                              <p:pRg st="6" end="6"/>
                                            </p:txEl>
                                          </p:spTgt>
                                        </p:tgtEl>
                                        <p:attrNameLst>
                                          <p:attrName>fillcolor</p:attrName>
                                        </p:attrNameLst>
                                      </p:cBhvr>
                                      <p:tavLst>
                                        <p:tav tm="0">
                                          <p:val>
                                            <p:clrVal>
                                              <a:schemeClr val="accent2"/>
                                            </p:clrVal>
                                          </p:val>
                                        </p:tav>
                                        <p:tav tm="50000">
                                          <p:val>
                                            <p:clrVal>
                                              <a:schemeClr val="hlink"/>
                                            </p:clrVal>
                                          </p:val>
                                        </p:tav>
                                      </p:tavLst>
                                    </p:anim>
                                    <p:set>
                                      <p:cBhvr>
                                        <p:cTn id="51" dur="80"/>
                                        <p:tgtEl>
                                          <p:spTgt spid="3075">
                                            <p:txEl>
                                              <p:pRg st="6" end="6"/>
                                            </p:txEl>
                                          </p:spTgt>
                                        </p:tgtEl>
                                        <p:attrNameLst>
                                          <p:attrName>fill.type</p:attrName>
                                        </p:attrNameLst>
                                      </p:cBhvr>
                                      <p:to>
                                        <p:strVal val="solid"/>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27" presetClass="entr" presetSubtype="0" fill="hold" nodeType="clickEffect">
                                  <p:stCondLst>
                                    <p:cond delay="0"/>
                                  </p:stCondLst>
                                  <p:iterate type="lt">
                                    <p:tmPct val="50000"/>
                                  </p:iterate>
                                  <p:childTnLst>
                                    <p:set>
                                      <p:cBhvr>
                                        <p:cTn id="55" dur="1" fill="hold">
                                          <p:stCondLst>
                                            <p:cond delay="0"/>
                                          </p:stCondLst>
                                        </p:cTn>
                                        <p:tgtEl>
                                          <p:spTgt spid="3075">
                                            <p:txEl>
                                              <p:pRg st="7" end="7"/>
                                            </p:txEl>
                                          </p:spTgt>
                                        </p:tgtEl>
                                        <p:attrNameLst>
                                          <p:attrName>style.visibility</p:attrName>
                                        </p:attrNameLst>
                                      </p:cBhvr>
                                      <p:to>
                                        <p:strVal val="visible"/>
                                      </p:to>
                                    </p:set>
                                    <p:anim calcmode="discrete" valueType="clr">
                                      <p:cBhvr override="childStyle">
                                        <p:cTn id="56" dur="80"/>
                                        <p:tgtEl>
                                          <p:spTgt spid="3075">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3075">
                                            <p:txEl>
                                              <p:pRg st="7" end="7"/>
                                            </p:txEl>
                                          </p:spTgt>
                                        </p:tgtEl>
                                        <p:attrNameLst>
                                          <p:attrName>fillcolor</p:attrName>
                                        </p:attrNameLst>
                                      </p:cBhvr>
                                      <p:tavLst>
                                        <p:tav tm="0">
                                          <p:val>
                                            <p:clrVal>
                                              <a:schemeClr val="accent2"/>
                                            </p:clrVal>
                                          </p:val>
                                        </p:tav>
                                        <p:tav tm="50000">
                                          <p:val>
                                            <p:clrVal>
                                              <a:schemeClr val="hlink"/>
                                            </p:clrVal>
                                          </p:val>
                                        </p:tav>
                                      </p:tavLst>
                                    </p:anim>
                                    <p:set>
                                      <p:cBhvr>
                                        <p:cTn id="58" dur="80"/>
                                        <p:tgtEl>
                                          <p:spTgt spid="3075">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773" y="361817"/>
            <a:ext cx="3749844" cy="2498480"/>
          </a:xfrm>
        </p:spPr>
        <p:txBody>
          <a:bodyPr>
            <a:noAutofit/>
          </a:bodyPr>
          <a:lstStyle/>
          <a:p>
            <a:r>
              <a:rPr lang="en-US" sz="3600">
                <a:solidFill>
                  <a:srgbClr val="5F497A"/>
                </a:solidFill>
              </a:rPr>
              <a:t>2. HOW TO KNOW if your programs are hitting the right audience</a:t>
            </a:r>
          </a:p>
        </p:txBody>
      </p:sp>
      <p:sp>
        <p:nvSpPr>
          <p:cNvPr id="3" name="Content Placeholder 2"/>
          <p:cNvSpPr>
            <a:spLocks noGrp="1"/>
          </p:cNvSpPr>
          <p:nvPr>
            <p:ph idx="1"/>
          </p:nvPr>
        </p:nvSpPr>
        <p:spPr>
          <a:xfrm>
            <a:off x="6421606" y="2295438"/>
            <a:ext cx="3790906" cy="5414963"/>
          </a:xfrm>
        </p:spPr>
        <p:txBody>
          <a:bodyPr vert="horz" lIns="91440" tIns="45720" rIns="91440" bIns="45720" rtlCol="0" anchor="t">
            <a:normAutofit/>
          </a:bodyPr>
          <a:lstStyle/>
          <a:p>
            <a:r>
              <a:rPr lang="en-US"/>
              <a:t>Each program should have a target audience in mind</a:t>
            </a:r>
          </a:p>
          <a:p>
            <a:r>
              <a:rPr lang="en-US"/>
              <a:t>We can define the approximate </a:t>
            </a:r>
            <a:r>
              <a:rPr lang="en-US" err="1"/>
              <a:t>centre</a:t>
            </a:r>
            <a:r>
              <a:rPr lang="en-US"/>
              <a:t> of this audience by positioning it on TGM</a:t>
            </a:r>
          </a:p>
          <a:p>
            <a:r>
              <a:rPr lang="en-US"/>
              <a:t>Name the target audience and position it on TGM using TGM blank</a:t>
            </a:r>
          </a:p>
          <a:p>
            <a:r>
              <a:rPr lang="en-US"/>
              <a:t>On the same sheet locate the position of target audience.</a:t>
            </a:r>
          </a:p>
          <a:p>
            <a:endParaRPr lang="en-US"/>
          </a:p>
        </p:txBody>
      </p:sp>
      <p:sp>
        <p:nvSpPr>
          <p:cNvPr id="4" name="Text Placeholder 3"/>
          <p:cNvSpPr>
            <a:spLocks noGrp="1"/>
          </p:cNvSpPr>
          <p:nvPr>
            <p:ph type="body" sz="half" idx="2"/>
          </p:nvPr>
        </p:nvSpPr>
        <p:spPr>
          <a:xfrm>
            <a:off x="2821673" y="2858154"/>
            <a:ext cx="3474740" cy="4691063"/>
          </a:xfrm>
        </p:spPr>
        <p:txBody>
          <a:bodyPr vert="horz" lIns="91440" tIns="45720" rIns="91440" bIns="45720" rtlCol="0" anchor="t">
            <a:normAutofit/>
          </a:bodyPr>
          <a:lstStyle/>
          <a:p>
            <a:r>
              <a:rPr lang="en-US" sz="2000"/>
              <a:t>Complete honesty will be required here so that a true comparison can be made between (1) the target audience of the program and (2) the position of the program itself.</a:t>
            </a:r>
          </a:p>
          <a:p>
            <a:endParaRPr lang="en-US"/>
          </a:p>
          <a:p>
            <a:r>
              <a:rPr lang="en-US" sz="2000"/>
              <a:t>Use Question sheet to determine how to position the program.</a:t>
            </a:r>
          </a:p>
        </p:txBody>
      </p:sp>
      <p:pic>
        <p:nvPicPr>
          <p:cNvPr id="6" name="Picture 3" descr="Icon&#10;&#10;Description automatically generated">
            <a:extLst>
              <a:ext uri="{FF2B5EF4-FFF2-40B4-BE49-F238E27FC236}">
                <a16:creationId xmlns:a16="http://schemas.microsoft.com/office/drawing/2014/main" id="{DF7FE4D3-B786-4EA9-ADEF-3A1B87BFAB3D}"/>
              </a:ext>
            </a:extLst>
          </p:cNvPr>
          <p:cNvPicPr>
            <a:picLocks noChangeAspect="1"/>
          </p:cNvPicPr>
          <p:nvPr/>
        </p:nvPicPr>
        <p:blipFill>
          <a:blip r:embed="rId3"/>
          <a:stretch>
            <a:fillRect/>
          </a:stretch>
        </p:blipFill>
        <p:spPr>
          <a:xfrm>
            <a:off x="431800" y="5486400"/>
            <a:ext cx="1181100" cy="1181100"/>
          </a:xfrm>
          <a:prstGeom prst="rect">
            <a:avLst/>
          </a:prstGeom>
        </p:spPr>
      </p:pic>
    </p:spTree>
    <p:extLst>
      <p:ext uri="{BB962C8B-B14F-4D97-AF65-F5344CB8AC3E}">
        <p14:creationId xmlns:p14="http://schemas.microsoft.com/office/powerpoint/2010/main" val="252061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5286" y="646917"/>
            <a:ext cx="3008313" cy="1953357"/>
          </a:xfrm>
        </p:spPr>
        <p:txBody>
          <a:bodyPr>
            <a:noAutofit/>
          </a:bodyPr>
          <a:lstStyle/>
          <a:p>
            <a:r>
              <a:rPr lang="en-US" sz="3600">
                <a:solidFill>
                  <a:srgbClr val="5F497A"/>
                </a:solidFill>
              </a:rPr>
              <a:t>3. HOW TO PLAN your own strategy</a:t>
            </a:r>
          </a:p>
        </p:txBody>
      </p:sp>
      <p:sp>
        <p:nvSpPr>
          <p:cNvPr id="3" name="Content Placeholder 2"/>
          <p:cNvSpPr>
            <a:spLocks noGrp="1"/>
          </p:cNvSpPr>
          <p:nvPr>
            <p:ph idx="1"/>
          </p:nvPr>
        </p:nvSpPr>
        <p:spPr>
          <a:xfrm>
            <a:off x="6182874" y="1255323"/>
            <a:ext cx="5429206" cy="5414963"/>
          </a:xfrm>
        </p:spPr>
        <p:txBody>
          <a:bodyPr vert="horz" lIns="91440" tIns="45720" rIns="91440" bIns="45720" rtlCol="0" anchor="t">
            <a:noAutofit/>
          </a:bodyPr>
          <a:lstStyle/>
          <a:p>
            <a:r>
              <a:rPr lang="en-US" sz="2400"/>
              <a:t>Each program should be part of an overall strategy</a:t>
            </a:r>
          </a:p>
          <a:p>
            <a:r>
              <a:rPr lang="en-US" sz="2400"/>
              <a:t>We need programs to cover different sections of the pathway</a:t>
            </a:r>
          </a:p>
          <a:p>
            <a:r>
              <a:rPr lang="en-US" sz="2400"/>
              <a:t>Plan programs that each have a specific audience defined by (</a:t>
            </a:r>
            <a:r>
              <a:rPr lang="en-US" sz="2400" err="1"/>
              <a:t>x,y</a:t>
            </a:r>
            <a:r>
              <a:rPr lang="en-US" sz="2400"/>
              <a:t>) coordinates.</a:t>
            </a:r>
          </a:p>
          <a:p>
            <a:r>
              <a:rPr lang="en-US" sz="2400"/>
              <a:t>Listeners will gravitate towards programs they understand and enjoy</a:t>
            </a:r>
          </a:p>
        </p:txBody>
      </p:sp>
      <p:sp>
        <p:nvSpPr>
          <p:cNvPr id="4" name="Text Placeholder 3"/>
          <p:cNvSpPr>
            <a:spLocks noGrp="1"/>
          </p:cNvSpPr>
          <p:nvPr>
            <p:ph type="body" sz="half" idx="2"/>
          </p:nvPr>
        </p:nvSpPr>
        <p:spPr>
          <a:xfrm>
            <a:off x="2720939" y="2730236"/>
            <a:ext cx="3008313" cy="3231540"/>
          </a:xfrm>
        </p:spPr>
        <p:txBody>
          <a:bodyPr vert="horz" lIns="91440" tIns="45720" rIns="91440" bIns="45720" rtlCol="0" anchor="t">
            <a:normAutofit/>
          </a:bodyPr>
          <a:lstStyle/>
          <a:p>
            <a:r>
              <a:rPr lang="en-US" sz="2000">
                <a:latin typeface="Century Gothic"/>
                <a:cs typeface="Calibri"/>
              </a:rPr>
              <a:t>See Pathway and Programs slide (#16)</a:t>
            </a:r>
          </a:p>
          <a:p>
            <a:r>
              <a:rPr lang="en-US" sz="2000">
                <a:latin typeface="Century Gothic"/>
                <a:cs typeface="Calibri"/>
              </a:rPr>
              <a:t>See Media Roles (Radio Programming Roles) and Fitting the Jigsaw Together (in </a:t>
            </a:r>
            <a:r>
              <a:rPr lang="en-US" sz="2000" i="1">
                <a:latin typeface="Century Gothic"/>
                <a:cs typeface="Calibri"/>
              </a:rPr>
              <a:t>Radio Programming Roles</a:t>
            </a:r>
            <a:r>
              <a:rPr lang="en-US" sz="2000">
                <a:latin typeface="Century Gothic"/>
                <a:cs typeface="Calibri"/>
              </a:rPr>
              <a:t>)</a:t>
            </a:r>
          </a:p>
        </p:txBody>
      </p:sp>
      <p:pic>
        <p:nvPicPr>
          <p:cNvPr id="6" name="Picture 3" descr="Icon&#10;&#10;Description automatically generated">
            <a:extLst>
              <a:ext uri="{FF2B5EF4-FFF2-40B4-BE49-F238E27FC236}">
                <a16:creationId xmlns:a16="http://schemas.microsoft.com/office/drawing/2014/main" id="{437F5A23-865D-4070-8B0D-7EFE127DDB90}"/>
              </a:ext>
            </a:extLst>
          </p:cNvPr>
          <p:cNvPicPr>
            <a:picLocks noChangeAspect="1"/>
          </p:cNvPicPr>
          <p:nvPr/>
        </p:nvPicPr>
        <p:blipFill>
          <a:blip r:embed="rId3"/>
          <a:stretch>
            <a:fillRect/>
          </a:stretch>
        </p:blipFill>
        <p:spPr>
          <a:xfrm>
            <a:off x="431800" y="5486400"/>
            <a:ext cx="1181100" cy="1181100"/>
          </a:xfrm>
          <a:prstGeom prst="rect">
            <a:avLst/>
          </a:prstGeom>
        </p:spPr>
      </p:pic>
    </p:spTree>
    <p:extLst>
      <p:ext uri="{BB962C8B-B14F-4D97-AF65-F5344CB8AC3E}">
        <p14:creationId xmlns:p14="http://schemas.microsoft.com/office/powerpoint/2010/main" val="199097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0833" y="959850"/>
            <a:ext cx="3008313" cy="1900603"/>
          </a:xfrm>
        </p:spPr>
        <p:txBody>
          <a:bodyPr>
            <a:noAutofit/>
          </a:bodyPr>
          <a:lstStyle/>
          <a:p>
            <a:r>
              <a:rPr lang="en-US" sz="3600">
                <a:solidFill>
                  <a:srgbClr val="5F497A"/>
                </a:solidFill>
              </a:rPr>
              <a:t>4. HOW TO PLOT progress of people and groups</a:t>
            </a:r>
          </a:p>
        </p:txBody>
      </p:sp>
      <p:sp>
        <p:nvSpPr>
          <p:cNvPr id="4" name="Text Placeholder 3"/>
          <p:cNvSpPr>
            <a:spLocks noGrp="1"/>
          </p:cNvSpPr>
          <p:nvPr>
            <p:ph type="body" sz="half" idx="2"/>
          </p:nvPr>
        </p:nvSpPr>
        <p:spPr>
          <a:xfrm>
            <a:off x="2180833" y="3014099"/>
            <a:ext cx="3694113" cy="3385894"/>
          </a:xfrm>
        </p:spPr>
        <p:txBody>
          <a:bodyPr vert="horz" lIns="91440" tIns="45720" rIns="91440" bIns="45720" rtlCol="0" anchor="t">
            <a:normAutofit lnSpcReduction="10000"/>
          </a:bodyPr>
          <a:lstStyle/>
          <a:p>
            <a:r>
              <a:rPr lang="en-US" sz="2000"/>
              <a:t>The Matrix can be used to plot the progress of individuals in their spiritual growth.</a:t>
            </a:r>
          </a:p>
          <a:p>
            <a:r>
              <a:rPr lang="en-US" sz="2000"/>
              <a:t>First you will need to conduct a baseline - where they are NOW. Then you will need to conduct the same assessment in 6 months - or a year - and at regular intervals.</a:t>
            </a:r>
          </a:p>
        </p:txBody>
      </p:sp>
      <p:pic>
        <p:nvPicPr>
          <p:cNvPr id="7" name="Picture 6" descr="MatrixProgramPath2.png"/>
          <p:cNvPicPr>
            <a:picLocks noChangeAspect="1"/>
          </p:cNvPicPr>
          <p:nvPr/>
        </p:nvPicPr>
        <p:blipFill>
          <a:blip r:embed="rId3"/>
          <a:stretch>
            <a:fillRect/>
          </a:stretch>
        </p:blipFill>
        <p:spPr>
          <a:xfrm>
            <a:off x="6219094" y="1683259"/>
            <a:ext cx="4232968" cy="4221434"/>
          </a:xfrm>
          <a:prstGeom prst="rect">
            <a:avLst/>
          </a:prstGeom>
        </p:spPr>
      </p:pic>
      <p:pic>
        <p:nvPicPr>
          <p:cNvPr id="3" name="Picture 3" descr="Icon&#10;&#10;Description automatically generated">
            <a:extLst>
              <a:ext uri="{FF2B5EF4-FFF2-40B4-BE49-F238E27FC236}">
                <a16:creationId xmlns:a16="http://schemas.microsoft.com/office/drawing/2014/main" id="{883DD4A3-7856-4880-863E-F0D9D14E7CAB}"/>
              </a:ext>
            </a:extLst>
          </p:cNvPr>
          <p:cNvPicPr>
            <a:picLocks noChangeAspect="1"/>
          </p:cNvPicPr>
          <p:nvPr/>
        </p:nvPicPr>
        <p:blipFill>
          <a:blip r:embed="rId4"/>
          <a:stretch>
            <a:fillRect/>
          </a:stretch>
        </p:blipFill>
        <p:spPr>
          <a:xfrm>
            <a:off x="431800" y="5486400"/>
            <a:ext cx="1181100" cy="1181100"/>
          </a:xfrm>
          <a:prstGeom prst="rect">
            <a:avLst/>
          </a:prstGeom>
        </p:spPr>
      </p:pic>
    </p:spTree>
    <p:extLst>
      <p:ext uri="{BB962C8B-B14F-4D97-AF65-F5344CB8AC3E}">
        <p14:creationId xmlns:p14="http://schemas.microsoft.com/office/powerpoint/2010/main" val="262145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Further Info - Copyright</a:t>
            </a:r>
          </a:p>
        </p:txBody>
      </p:sp>
      <p:sp>
        <p:nvSpPr>
          <p:cNvPr id="3" name="Content Placeholder 2"/>
          <p:cNvSpPr>
            <a:spLocks noGrp="1"/>
          </p:cNvSpPr>
          <p:nvPr>
            <p:ph sz="half" idx="1"/>
          </p:nvPr>
        </p:nvSpPr>
        <p:spPr>
          <a:xfrm>
            <a:off x="1891617" y="1260407"/>
            <a:ext cx="4904739" cy="3780097"/>
          </a:xfrm>
        </p:spPr>
        <p:txBody>
          <a:bodyPr vert="horz" lIns="91440" tIns="45720" rIns="91440" bIns="45720" rtlCol="0" anchor="t">
            <a:normAutofit fontScale="77500" lnSpcReduction="20000"/>
          </a:bodyPr>
          <a:lstStyle/>
          <a:p>
            <a:r>
              <a:rPr lang="en-US" sz="2400"/>
              <a:t>Stay in touch:</a:t>
            </a:r>
          </a:p>
          <a:p>
            <a:pPr lvl="1"/>
            <a:r>
              <a:rPr lang="en-US" sz="2400"/>
              <a:t>web-site </a:t>
            </a:r>
            <a:r>
              <a:rPr lang="en-US" sz="2400">
                <a:hlinkClick r:id="rId3"/>
              </a:rPr>
              <a:t>www.thegraymatrix.org</a:t>
            </a:r>
            <a:endParaRPr lang="en-US" sz="2400"/>
          </a:p>
          <a:p>
            <a:pPr lvl="1"/>
            <a:r>
              <a:rPr lang="en-US" sz="2400">
                <a:hlinkClick r:id="rId4"/>
              </a:rPr>
              <a:t>Facebook</a:t>
            </a:r>
            <a:endParaRPr lang="en-US" sz="2400"/>
          </a:p>
          <a:p>
            <a:r>
              <a:rPr lang="en-US" sz="2400"/>
              <a:t>Download copies of </a:t>
            </a:r>
          </a:p>
          <a:p>
            <a:pPr lvl="1"/>
            <a:r>
              <a:rPr lang="en-US" sz="2400"/>
              <a:t>the Gray Matrix </a:t>
            </a:r>
            <a:r>
              <a:rPr lang="en-US" sz="2400">
                <a:hlinkClick r:id="rId5"/>
              </a:rPr>
              <a:t>PPT presentation</a:t>
            </a:r>
            <a:endParaRPr lang="en-US" sz="2400"/>
          </a:p>
          <a:p>
            <a:pPr lvl="1"/>
            <a:r>
              <a:rPr lang="en-US" sz="2400"/>
              <a:t>the booklet (at </a:t>
            </a:r>
            <a:r>
              <a:rPr lang="en-US" sz="2400">
                <a:hlinkClick r:id="rId6"/>
              </a:rPr>
              <a:t>issuu.com/frankgray</a:t>
            </a:r>
            <a:r>
              <a:rPr lang="en-US" sz="2400"/>
              <a:t>)</a:t>
            </a:r>
          </a:p>
          <a:p>
            <a:r>
              <a:rPr lang="en-US" sz="2600"/>
              <a:t>Buy a copy of The Gray Matrix Handbook – paperback or Kindle –from Amazon </a:t>
            </a:r>
          </a:p>
          <a:p>
            <a:endParaRPr lang="en-US" sz="2600"/>
          </a:p>
        </p:txBody>
      </p:sp>
      <p:sp>
        <p:nvSpPr>
          <p:cNvPr id="4" name="Content Placeholder 3"/>
          <p:cNvSpPr>
            <a:spLocks noGrp="1"/>
          </p:cNvSpPr>
          <p:nvPr>
            <p:ph sz="half" idx="2"/>
          </p:nvPr>
        </p:nvSpPr>
        <p:spPr>
          <a:xfrm>
            <a:off x="1890365" y="4647546"/>
            <a:ext cx="4313864" cy="1581270"/>
          </a:xfrm>
        </p:spPr>
        <p:txBody>
          <a:bodyPr vert="horz" lIns="91440" tIns="45720" rIns="91440" bIns="45720" rtlCol="0" anchor="t">
            <a:normAutofit fontScale="77500" lnSpcReduction="20000"/>
          </a:bodyPr>
          <a:lstStyle/>
          <a:p>
            <a:r>
              <a:rPr lang="en-US" sz="2400"/>
              <a:t>Copyright</a:t>
            </a:r>
          </a:p>
          <a:p>
            <a:pPr lvl="1"/>
            <a:r>
              <a:rPr lang="en-US" sz="2400"/>
              <a:t>You are free to use any of the Gray Matrix materials BUT you will need to give due attribution to the source</a:t>
            </a:r>
          </a:p>
        </p:txBody>
      </p:sp>
      <p:pic>
        <p:nvPicPr>
          <p:cNvPr id="6" name="Picture 3" descr="Icon&#10;&#10;Description automatically generated">
            <a:extLst>
              <a:ext uri="{FF2B5EF4-FFF2-40B4-BE49-F238E27FC236}">
                <a16:creationId xmlns:a16="http://schemas.microsoft.com/office/drawing/2014/main" id="{F3E5F7F3-9014-4D6E-90A0-37D984CCC61A}"/>
              </a:ext>
            </a:extLst>
          </p:cNvPr>
          <p:cNvPicPr>
            <a:picLocks noChangeAspect="1"/>
          </p:cNvPicPr>
          <p:nvPr/>
        </p:nvPicPr>
        <p:blipFill>
          <a:blip r:embed="rId7"/>
          <a:stretch>
            <a:fillRect/>
          </a:stretch>
        </p:blipFill>
        <p:spPr>
          <a:xfrm>
            <a:off x="431800" y="5486400"/>
            <a:ext cx="1181100" cy="1181100"/>
          </a:xfrm>
          <a:prstGeom prst="rect">
            <a:avLst/>
          </a:prstGeom>
        </p:spPr>
      </p:pic>
      <p:pic>
        <p:nvPicPr>
          <p:cNvPr id="5" name="Picture 6">
            <a:extLst>
              <a:ext uri="{FF2B5EF4-FFF2-40B4-BE49-F238E27FC236}">
                <a16:creationId xmlns:a16="http://schemas.microsoft.com/office/drawing/2014/main" id="{FD294E0C-A089-48DC-8CE5-895395B997EC}"/>
              </a:ext>
            </a:extLst>
          </p:cNvPr>
          <p:cNvPicPr>
            <a:picLocks noChangeAspect="1"/>
          </p:cNvPicPr>
          <p:nvPr/>
        </p:nvPicPr>
        <p:blipFill>
          <a:blip r:embed="rId8"/>
          <a:stretch>
            <a:fillRect/>
          </a:stretch>
        </p:blipFill>
        <p:spPr>
          <a:xfrm>
            <a:off x="7481637" y="1371600"/>
            <a:ext cx="3022166" cy="4607858"/>
          </a:xfrm>
          <a:prstGeom prst="rect">
            <a:avLst/>
          </a:prstGeom>
        </p:spPr>
      </p:pic>
    </p:spTree>
    <p:extLst>
      <p:ext uri="{BB962C8B-B14F-4D97-AF65-F5344CB8AC3E}">
        <p14:creationId xmlns:p14="http://schemas.microsoft.com/office/powerpoint/2010/main" val="1358711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44CC3-8445-42C0-8B8B-16992655B00E}"/>
              </a:ext>
            </a:extLst>
          </p:cNvPr>
          <p:cNvSpPr>
            <a:spLocks noGrp="1"/>
          </p:cNvSpPr>
          <p:nvPr>
            <p:ph type="title"/>
          </p:nvPr>
        </p:nvSpPr>
        <p:spPr/>
        <p:txBody>
          <a:bodyPr/>
          <a:lstStyle/>
          <a:p>
            <a:r>
              <a:rPr lang="en-US"/>
              <a:t>Auto-cue script</a:t>
            </a:r>
          </a:p>
        </p:txBody>
      </p:sp>
      <p:sp>
        <p:nvSpPr>
          <p:cNvPr id="3" name="Content Placeholder 2">
            <a:extLst>
              <a:ext uri="{FF2B5EF4-FFF2-40B4-BE49-F238E27FC236}">
                <a16:creationId xmlns:a16="http://schemas.microsoft.com/office/drawing/2014/main" id="{92FECFBA-B310-4093-9CA5-4C629F016F2E}"/>
              </a:ext>
            </a:extLst>
          </p:cNvPr>
          <p:cNvSpPr>
            <a:spLocks noGrp="1"/>
          </p:cNvSpPr>
          <p:nvPr>
            <p:ph idx="1"/>
          </p:nvPr>
        </p:nvSpPr>
        <p:spPr/>
        <p:txBody>
          <a:bodyPr vert="horz" lIns="91440" tIns="45720" rIns="91440" bIns="45720" rtlCol="0" anchor="t">
            <a:normAutofit fontScale="92500" lnSpcReduction="10000"/>
          </a:bodyPr>
          <a:lstStyle/>
          <a:p>
            <a:r>
              <a:rPr lang="en-US" sz="2400" b="1">
                <a:ea typeface="+mn-lt"/>
                <a:cs typeface="+mn-lt"/>
              </a:rPr>
              <a:t>This short video</a:t>
            </a:r>
            <a:r>
              <a:rPr lang="en-US" sz="2400">
                <a:ea typeface="+mn-lt"/>
                <a:cs typeface="+mn-lt"/>
              </a:rPr>
              <a:t> explains the essential details of the Gray Matrix </a:t>
            </a:r>
            <a:endParaRPr lang="en-US" sz="2400"/>
          </a:p>
          <a:p>
            <a:r>
              <a:rPr lang="en-US" sz="2400" b="1">
                <a:ea typeface="+mn-lt"/>
                <a:cs typeface="+mn-lt"/>
              </a:rPr>
              <a:t>First,</a:t>
            </a:r>
            <a:r>
              <a:rPr lang="en-US" sz="2400">
                <a:ea typeface="+mn-lt"/>
                <a:cs typeface="+mn-lt"/>
              </a:rPr>
              <a:t> what is it good for? </a:t>
            </a:r>
            <a:endParaRPr lang="en-US" sz="2400"/>
          </a:p>
          <a:p>
            <a:r>
              <a:rPr lang="en-US" sz="2400">
                <a:ea typeface="+mn-lt"/>
                <a:cs typeface="+mn-lt"/>
              </a:rPr>
              <a:t>Firstly, for finding out where people are in their spiritual pilgrimage </a:t>
            </a:r>
            <a:endParaRPr lang="en-US" sz="2400"/>
          </a:p>
          <a:p>
            <a:r>
              <a:rPr lang="en-US" sz="2400">
                <a:ea typeface="+mn-lt"/>
                <a:cs typeface="+mn-lt"/>
              </a:rPr>
              <a:t>Secondly, for diagnosing how well our current ministries are performing. Are they hitting the mark? </a:t>
            </a:r>
          </a:p>
          <a:p>
            <a:r>
              <a:rPr lang="en-US" sz="2400">
                <a:ea typeface="+mn-lt"/>
                <a:cs typeface="+mn-lt"/>
              </a:rPr>
              <a:t>Thirdly, for planning a balanced set of ministries and </a:t>
            </a:r>
            <a:endParaRPr lang="en-US" sz="2400"/>
          </a:p>
          <a:p>
            <a:r>
              <a:rPr lang="en-US" sz="2400">
                <a:ea typeface="+mn-lt"/>
                <a:cs typeface="+mn-lt"/>
              </a:rPr>
              <a:t>Fourthly, for understanding the importance of relationships in communicating the message</a:t>
            </a:r>
            <a:r>
              <a:rPr lang="en-US" dirty="0">
                <a:ea typeface="+mn-lt"/>
                <a:cs typeface="+mn-lt"/>
              </a:rPr>
              <a:t> </a:t>
            </a:r>
            <a:endParaRPr lang="en-US" dirty="0"/>
          </a:p>
        </p:txBody>
      </p:sp>
    </p:spTree>
    <p:extLst>
      <p:ext uri="{BB962C8B-B14F-4D97-AF65-F5344CB8AC3E}">
        <p14:creationId xmlns:p14="http://schemas.microsoft.com/office/powerpoint/2010/main" val="2510022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4FDFA-A136-45C4-8CBB-7523D08E2A4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E7290B6-2FC0-4E87-BFD3-D712535889D6}"/>
              </a:ext>
            </a:extLst>
          </p:cNvPr>
          <p:cNvSpPr>
            <a:spLocks noGrp="1"/>
          </p:cNvSpPr>
          <p:nvPr>
            <p:ph idx="1"/>
          </p:nvPr>
        </p:nvSpPr>
        <p:spPr/>
        <p:txBody>
          <a:bodyPr vert="horz" lIns="91440" tIns="45720" rIns="91440" bIns="45720" rtlCol="0" anchor="t">
            <a:normAutofit fontScale="92500"/>
          </a:bodyPr>
          <a:lstStyle/>
          <a:p>
            <a:r>
              <a:rPr lang="en-US" sz="2400" b="1">
                <a:ea typeface="+mn-lt"/>
                <a:cs typeface="+mn-lt"/>
              </a:rPr>
              <a:t>We need to begin</a:t>
            </a:r>
            <a:r>
              <a:rPr lang="en-US" sz="2400">
                <a:ea typeface="+mn-lt"/>
                <a:cs typeface="+mn-lt"/>
              </a:rPr>
              <a:t> with our audience… How much do we really know about them? Are they open to change? Do they know about God? If so, how do they feel about God? or about Jesus? Or the church? What problems do they face? </a:t>
            </a:r>
          </a:p>
          <a:p>
            <a:r>
              <a:rPr lang="en-US" sz="2400" b="1">
                <a:ea typeface="+mn-lt"/>
                <a:cs typeface="+mn-lt"/>
              </a:rPr>
              <a:t>Here is a simple scale</a:t>
            </a:r>
            <a:r>
              <a:rPr lang="en-US" sz="2400">
                <a:ea typeface="+mn-lt"/>
                <a:cs typeface="+mn-lt"/>
              </a:rPr>
              <a:t> which denotes a person’s knowledge of the gospel or spiritual awareness… Starting at the bottom we find is no awareness of God.  Then we go through various stages of increasing awareness,  to personal knowledge and experience of God at the top.  We refer to this as ‘the vertical </a:t>
            </a:r>
            <a:r>
              <a:rPr lang="en-US" sz="2400" dirty="0">
                <a:ea typeface="+mn-lt"/>
                <a:cs typeface="+mn-lt"/>
              </a:rPr>
              <a:t>scale’</a:t>
            </a:r>
            <a:endParaRPr lang="en-US" sz="2400" dirty="0"/>
          </a:p>
        </p:txBody>
      </p:sp>
    </p:spTree>
    <p:extLst>
      <p:ext uri="{BB962C8B-B14F-4D97-AF65-F5344CB8AC3E}">
        <p14:creationId xmlns:p14="http://schemas.microsoft.com/office/powerpoint/2010/main" val="486066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4FB8F-1B40-4EC7-944A-2DFCC2C48DB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8B14EA2-3B6D-4756-8EB1-D95C3843A792}"/>
              </a:ext>
            </a:extLst>
          </p:cNvPr>
          <p:cNvSpPr>
            <a:spLocks noGrp="1"/>
          </p:cNvSpPr>
          <p:nvPr>
            <p:ph idx="1"/>
          </p:nvPr>
        </p:nvSpPr>
        <p:spPr/>
        <p:txBody>
          <a:bodyPr vert="horz" lIns="91440" tIns="45720" rIns="91440" bIns="45720" rtlCol="0" anchor="t">
            <a:normAutofit lnSpcReduction="10000"/>
          </a:bodyPr>
          <a:lstStyle/>
          <a:p>
            <a:r>
              <a:rPr lang="en-US" sz="2400" b="1">
                <a:ea typeface="+mn-lt"/>
                <a:cs typeface="+mn-lt"/>
              </a:rPr>
              <a:t>The ‘horizontal scale’</a:t>
            </a:r>
            <a:r>
              <a:rPr lang="en-US" sz="2400">
                <a:ea typeface="+mn-lt"/>
                <a:cs typeface="+mn-lt"/>
              </a:rPr>
              <a:t> indicates their openness towards the gospel. From CLOSED on the left to OPEN on the right. It does not depend on their knowledge. It addresses feelings and experiences, and it reflects relationship and trust. It is conversational in style.</a:t>
            </a:r>
            <a:endParaRPr lang="en-US" sz="2400"/>
          </a:p>
          <a:p>
            <a:r>
              <a:rPr lang="en-US" sz="2400" b="1">
                <a:ea typeface="+mn-lt"/>
                <a:cs typeface="+mn-lt"/>
              </a:rPr>
              <a:t>When we add </a:t>
            </a:r>
            <a:r>
              <a:rPr lang="en-US" sz="2400">
                <a:ea typeface="+mn-lt"/>
                <a:cs typeface="+mn-lt"/>
              </a:rPr>
              <a:t>the vertical scale to the horizontal scale we get the Gray Matrix. </a:t>
            </a:r>
            <a:endParaRPr lang="en-US" sz="2400"/>
          </a:p>
          <a:p>
            <a:r>
              <a:rPr lang="en-US" sz="2400" b="1">
                <a:ea typeface="+mn-lt"/>
                <a:cs typeface="+mn-lt"/>
              </a:rPr>
              <a:t>You will see</a:t>
            </a:r>
            <a:r>
              <a:rPr lang="en-US" sz="2400">
                <a:ea typeface="+mn-lt"/>
                <a:cs typeface="+mn-lt"/>
              </a:rPr>
              <a:t> that the Matrix is made up of four areas or quadrants A, B, C,&amp;D.  Each has its own characteristics. Let's look at these more closely…. </a:t>
            </a:r>
            <a:endParaRPr lang="en-US" sz="2400"/>
          </a:p>
        </p:txBody>
      </p:sp>
    </p:spTree>
    <p:extLst>
      <p:ext uri="{BB962C8B-B14F-4D97-AF65-F5344CB8AC3E}">
        <p14:creationId xmlns:p14="http://schemas.microsoft.com/office/powerpoint/2010/main" val="1963826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8F167-9F89-4581-A95D-0684BFE7E29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9F24673-15D4-45DF-A472-237E99179846}"/>
              </a:ext>
            </a:extLst>
          </p:cNvPr>
          <p:cNvSpPr>
            <a:spLocks noGrp="1"/>
          </p:cNvSpPr>
          <p:nvPr>
            <p:ph idx="1"/>
          </p:nvPr>
        </p:nvSpPr>
        <p:spPr/>
        <p:txBody>
          <a:bodyPr vert="horz" lIns="91440" tIns="45720" rIns="91440" bIns="45720" rtlCol="0" anchor="t">
            <a:noAutofit/>
          </a:bodyPr>
          <a:lstStyle/>
          <a:p>
            <a:r>
              <a:rPr lang="en-US" sz="2400" b="1">
                <a:ea typeface="+mn-lt"/>
                <a:cs typeface="+mn-lt"/>
              </a:rPr>
              <a:t>Quadrant A</a:t>
            </a:r>
            <a:r>
              <a:rPr lang="en-US" sz="2400">
                <a:ea typeface="+mn-lt"/>
                <a:cs typeface="+mn-lt"/>
              </a:rPr>
              <a:t>. Characteristics of people in this quadrant:  they are closed to the gospel, they are unaware of it or rejecting it, they are possibly opposed to evangelism, and hostile to Christians or church activity.</a:t>
            </a:r>
            <a:r>
              <a:rPr lang="en-US" sz="2400" dirty="0">
                <a:ea typeface="+mn-lt"/>
                <a:cs typeface="+mn-lt"/>
              </a:rPr>
              <a:t> </a:t>
            </a:r>
            <a:endParaRPr lang="en-US" sz="2400" dirty="0"/>
          </a:p>
          <a:p>
            <a:r>
              <a:rPr lang="en-US" sz="2400" b="1">
                <a:ea typeface="+mn-lt"/>
                <a:cs typeface="+mn-lt"/>
              </a:rPr>
              <a:t>Quadrant B</a:t>
            </a:r>
            <a:r>
              <a:rPr lang="en-US" sz="2400">
                <a:ea typeface="+mn-lt"/>
                <a:cs typeface="+mn-lt"/>
              </a:rPr>
              <a:t>: here they are open toward the gospel, they are hungry to know more, they are accepting of the message, they are welcoming Christian activity or engagement. In Bible terms they are ‘a ripe harvest field’ </a:t>
            </a:r>
            <a:endParaRPr lang="en-US" sz="2400"/>
          </a:p>
        </p:txBody>
      </p:sp>
    </p:spTree>
    <p:extLst>
      <p:ext uri="{BB962C8B-B14F-4D97-AF65-F5344CB8AC3E}">
        <p14:creationId xmlns:p14="http://schemas.microsoft.com/office/powerpoint/2010/main" val="14303006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106F4-FC4C-4FD6-8E07-4F6E24F41D2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193CA12-5342-4F13-92B8-AF70B8985ED2}"/>
              </a:ext>
            </a:extLst>
          </p:cNvPr>
          <p:cNvSpPr>
            <a:spLocks noGrp="1"/>
          </p:cNvSpPr>
          <p:nvPr>
            <p:ph idx="1"/>
          </p:nvPr>
        </p:nvSpPr>
        <p:spPr/>
        <p:txBody>
          <a:bodyPr vert="horz" lIns="91440" tIns="45720" rIns="91440" bIns="45720" rtlCol="0" anchor="t">
            <a:normAutofit/>
          </a:bodyPr>
          <a:lstStyle/>
          <a:p>
            <a:r>
              <a:rPr lang="en-US" sz="2400" b="1">
                <a:ea typeface="+mn-lt"/>
                <a:cs typeface="+mn-lt"/>
              </a:rPr>
              <a:t>Quadrant C</a:t>
            </a:r>
            <a:r>
              <a:rPr lang="en-US" sz="2400">
                <a:ea typeface="+mn-lt"/>
                <a:cs typeface="+mn-lt"/>
              </a:rPr>
              <a:t>: This is where we want people to arrive as followers of Jesus, as members of a Christian fellowship, wherever that is possible.  They're growing in Christ, active in the church, they are sharing God's blessings and bringing others to Christ, too. </a:t>
            </a:r>
            <a:endParaRPr lang="en-US" sz="2400"/>
          </a:p>
          <a:p>
            <a:r>
              <a:rPr lang="en-US" sz="2400" b="1">
                <a:ea typeface="+mn-lt"/>
                <a:cs typeface="+mn-lt"/>
              </a:rPr>
              <a:t>Then we have quadrant D</a:t>
            </a:r>
            <a:r>
              <a:rPr lang="en-US" sz="2400">
                <a:ea typeface="+mn-lt"/>
                <a:cs typeface="+mn-lt"/>
              </a:rPr>
              <a:t>: a difficult group. They have experienced a closeness to Christ most probably, but they have fallen away. They are negative or indifferent to the gospel, they are spiritually cold. </a:t>
            </a:r>
            <a:endParaRPr lang="en-US" sz="2400"/>
          </a:p>
        </p:txBody>
      </p:sp>
    </p:spTree>
    <p:extLst>
      <p:ext uri="{BB962C8B-B14F-4D97-AF65-F5344CB8AC3E}">
        <p14:creationId xmlns:p14="http://schemas.microsoft.com/office/powerpoint/2010/main" val="38782617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D31DB-D1A0-4BB1-B6FB-16B95A4F9F4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A47B388-4060-45D1-A1D8-F9342BDA82B8}"/>
              </a:ext>
            </a:extLst>
          </p:cNvPr>
          <p:cNvSpPr>
            <a:spLocks noGrp="1"/>
          </p:cNvSpPr>
          <p:nvPr>
            <p:ph idx="1"/>
          </p:nvPr>
        </p:nvSpPr>
        <p:spPr/>
        <p:txBody>
          <a:bodyPr vert="horz" lIns="91440" tIns="45720" rIns="91440" bIns="45720" rtlCol="0" anchor="t">
            <a:normAutofit/>
          </a:bodyPr>
          <a:lstStyle/>
          <a:p>
            <a:r>
              <a:rPr lang="en-US" sz="2400" b="1">
                <a:ea typeface="+mn-lt"/>
                <a:cs typeface="+mn-lt"/>
              </a:rPr>
              <a:t>Now here's the important point</a:t>
            </a:r>
            <a:r>
              <a:rPr lang="en-US" sz="2400">
                <a:ea typeface="+mn-lt"/>
                <a:cs typeface="+mn-lt"/>
              </a:rPr>
              <a:t>:  each quadrant is quite different and needs a separate approach. We cannot effectively reach people in all four quadrants at the same time. </a:t>
            </a:r>
            <a:endParaRPr lang="en-US" sz="2400"/>
          </a:p>
          <a:p>
            <a:r>
              <a:rPr lang="en-US" sz="2400">
                <a:ea typeface="+mn-lt"/>
                <a:cs typeface="+mn-lt"/>
              </a:rPr>
              <a:t>It is good to make programs that simply build  relationships. It is good to help people practically as an expression of God's love. God made us as body, soul and mind. </a:t>
            </a:r>
            <a:endParaRPr lang="en-US"/>
          </a:p>
        </p:txBody>
      </p:sp>
    </p:spTree>
    <p:extLst>
      <p:ext uri="{BB962C8B-B14F-4D97-AF65-F5344CB8AC3E}">
        <p14:creationId xmlns:p14="http://schemas.microsoft.com/office/powerpoint/2010/main" val="1631072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Table&#10;&#10;Description automatically generated">
            <a:extLst>
              <a:ext uri="{FF2B5EF4-FFF2-40B4-BE49-F238E27FC236}">
                <a16:creationId xmlns:a16="http://schemas.microsoft.com/office/drawing/2014/main" id="{42E20817-6F65-40C5-B197-BE6D76CFAD1E}"/>
              </a:ext>
            </a:extLst>
          </p:cNvPr>
          <p:cNvPicPr>
            <a:picLocks noChangeAspect="1"/>
          </p:cNvPicPr>
          <p:nvPr/>
        </p:nvPicPr>
        <p:blipFill>
          <a:blip r:embed="rId3"/>
          <a:stretch>
            <a:fillRect/>
          </a:stretch>
        </p:blipFill>
        <p:spPr>
          <a:xfrm>
            <a:off x="7575867" y="1099580"/>
            <a:ext cx="4334885" cy="5076048"/>
          </a:xfrm>
          <a:prstGeom prst="rect">
            <a:avLst/>
          </a:prstGeom>
        </p:spPr>
      </p:pic>
      <p:sp>
        <p:nvSpPr>
          <p:cNvPr id="5122" name="Rectangle 2"/>
          <p:cNvSpPr>
            <a:spLocks noGrp="1" noChangeArrowheads="1"/>
          </p:cNvSpPr>
          <p:nvPr>
            <p:ph type="title"/>
          </p:nvPr>
        </p:nvSpPr>
        <p:spPr/>
        <p:txBody>
          <a:bodyPr>
            <a:normAutofit/>
          </a:bodyPr>
          <a:lstStyle/>
          <a:p>
            <a:pPr eaLnBrk="1" fontAlgn="auto" hangingPunct="1">
              <a:spcAft>
                <a:spcPts val="0"/>
              </a:spcAft>
              <a:defRPr/>
            </a:pPr>
            <a:r>
              <a:rPr lang="en-GB">
                <a:ea typeface="+mj-ea"/>
                <a:cs typeface="+mj-cs"/>
              </a:rPr>
              <a:t>Knowledge – or Spiritual Awareness</a:t>
            </a:r>
          </a:p>
        </p:txBody>
      </p:sp>
      <p:sp>
        <p:nvSpPr>
          <p:cNvPr id="5123" name="Rectangle 3"/>
          <p:cNvSpPr>
            <a:spLocks noGrp="1" noChangeArrowheads="1"/>
          </p:cNvSpPr>
          <p:nvPr>
            <p:ph type="body" sz="half" idx="1"/>
          </p:nvPr>
        </p:nvSpPr>
        <p:spPr>
          <a:xfrm>
            <a:off x="847725" y="1844676"/>
            <a:ext cx="5038358" cy="4608513"/>
          </a:xfrm>
        </p:spPr>
        <p:txBody>
          <a:bodyPr vert="horz" lIns="91440" tIns="45720" rIns="91440" bIns="45720" rtlCol="0" anchor="t">
            <a:normAutofit fontScale="92500" lnSpcReduction="10000"/>
          </a:bodyPr>
          <a:lstStyle/>
          <a:p>
            <a:pPr eaLnBrk="1" hangingPunct="1">
              <a:lnSpc>
                <a:spcPct val="80000"/>
              </a:lnSpc>
            </a:pPr>
            <a:r>
              <a:rPr lang="en-GB" sz="2400">
                <a:latin typeface="Century Gothic"/>
              </a:rPr>
              <a:t>People generally start with “</a:t>
            </a:r>
            <a:r>
              <a:rPr lang="en-GB" altLang="ja-JP" sz="2400">
                <a:latin typeface="Century Gothic"/>
                <a:ea typeface="メイリオ"/>
              </a:rPr>
              <a:t>No real awareness of God </a:t>
            </a:r>
            <a:r>
              <a:rPr lang="en-GB" sz="2400">
                <a:latin typeface="Century Gothic"/>
              </a:rPr>
              <a:t>“</a:t>
            </a:r>
            <a:r>
              <a:rPr lang="en-GB" altLang="ja-JP" sz="2400">
                <a:latin typeface="Century Gothic"/>
                <a:ea typeface="メイリオ"/>
              </a:rPr>
              <a:t> (-7)</a:t>
            </a:r>
          </a:p>
          <a:p>
            <a:pPr eaLnBrk="1" hangingPunct="1">
              <a:lnSpc>
                <a:spcPct val="80000"/>
              </a:lnSpc>
            </a:pPr>
            <a:r>
              <a:rPr lang="en-GB" sz="2400">
                <a:latin typeface="Century Gothic"/>
              </a:rPr>
              <a:t>As they receive input their knowledge of the Gospel increases (-6 to -2)</a:t>
            </a:r>
          </a:p>
          <a:p>
            <a:pPr eaLnBrk="1" hangingPunct="1">
              <a:lnSpc>
                <a:spcPct val="80000"/>
              </a:lnSpc>
            </a:pPr>
            <a:r>
              <a:rPr lang="en-GB" sz="2400">
                <a:latin typeface="Century Gothic"/>
              </a:rPr>
              <a:t>By God’</a:t>
            </a:r>
            <a:r>
              <a:rPr lang="en-GB" altLang="ja-JP" sz="2400">
                <a:latin typeface="Century Gothic"/>
                <a:ea typeface="メイリオ"/>
              </a:rPr>
              <a:t>s grace they understand Repentance &amp; Faith (-1) – and act on it</a:t>
            </a:r>
          </a:p>
          <a:p>
            <a:pPr eaLnBrk="1" hangingPunct="1">
              <a:lnSpc>
                <a:spcPct val="80000"/>
              </a:lnSpc>
            </a:pPr>
            <a:r>
              <a:rPr lang="en-GB" sz="2400">
                <a:latin typeface="Century Gothic"/>
              </a:rPr>
              <a:t>They begin to grow in knowledge and love of God</a:t>
            </a:r>
          </a:p>
          <a:p>
            <a:pPr eaLnBrk="1" hangingPunct="1">
              <a:lnSpc>
                <a:spcPct val="80000"/>
              </a:lnSpc>
            </a:pPr>
            <a:r>
              <a:rPr lang="en-GB" sz="2400">
                <a:latin typeface="Century Gothic"/>
              </a:rPr>
              <a:t>Their knowledge covers the main doctrines:</a:t>
            </a:r>
          </a:p>
          <a:p>
            <a:pPr lvl="1" eaLnBrk="1" hangingPunct="1">
              <a:lnSpc>
                <a:spcPct val="80000"/>
              </a:lnSpc>
            </a:pPr>
            <a:r>
              <a:rPr lang="en-GB" sz="1800">
                <a:latin typeface="Calibri" charset="0"/>
              </a:rPr>
              <a:t>Triune God, the Creation event, The Fall, Revelation, Incarnation, Redemption, the Kingdom of God, the Church, the Return of Christ</a:t>
            </a:r>
          </a:p>
          <a:p>
            <a:pPr eaLnBrk="1" hangingPunct="1">
              <a:lnSpc>
                <a:spcPct val="80000"/>
              </a:lnSpc>
            </a:pPr>
            <a:endParaRPr lang="en-GB" sz="2400">
              <a:latin typeface="Calibri" charset="0"/>
            </a:endParaRPr>
          </a:p>
        </p:txBody>
      </p:sp>
      <p:sp>
        <p:nvSpPr>
          <p:cNvPr id="5129" name="Line 9"/>
          <p:cNvSpPr>
            <a:spLocks noChangeShapeType="1"/>
          </p:cNvSpPr>
          <p:nvPr/>
        </p:nvSpPr>
        <p:spPr bwMode="auto">
          <a:xfrm>
            <a:off x="5519739" y="2371891"/>
            <a:ext cx="2809873" cy="3217876"/>
          </a:xfrm>
          <a:prstGeom prst="line">
            <a:avLst/>
          </a:prstGeom>
          <a:noFill/>
          <a:ln w="28575">
            <a:solidFill>
              <a:schemeClr val="folHlink"/>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5130" name="Line 10"/>
          <p:cNvSpPr>
            <a:spLocks noChangeShapeType="1"/>
          </p:cNvSpPr>
          <p:nvPr/>
        </p:nvSpPr>
        <p:spPr bwMode="auto">
          <a:xfrm>
            <a:off x="5519739" y="3213101"/>
            <a:ext cx="2808287" cy="1871663"/>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5131" name="Line 11"/>
          <p:cNvSpPr>
            <a:spLocks noChangeShapeType="1"/>
          </p:cNvSpPr>
          <p:nvPr/>
        </p:nvSpPr>
        <p:spPr bwMode="auto">
          <a:xfrm flipV="1">
            <a:off x="6957646" y="3826676"/>
            <a:ext cx="1231624" cy="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5132" name="Line 12"/>
          <p:cNvSpPr>
            <a:spLocks noChangeShapeType="1"/>
          </p:cNvSpPr>
          <p:nvPr/>
        </p:nvSpPr>
        <p:spPr bwMode="auto">
          <a:xfrm flipV="1">
            <a:off x="3869635" y="3030346"/>
            <a:ext cx="4459976" cy="1454191"/>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pic>
        <p:nvPicPr>
          <p:cNvPr id="2" name="Picture 3" descr="Icon&#10;&#10;Description automatically generated">
            <a:extLst>
              <a:ext uri="{FF2B5EF4-FFF2-40B4-BE49-F238E27FC236}">
                <a16:creationId xmlns:a16="http://schemas.microsoft.com/office/drawing/2014/main" id="{727B551C-AEA2-4307-803E-57D22FD8E0D4}"/>
              </a:ext>
            </a:extLst>
          </p:cNvPr>
          <p:cNvPicPr>
            <a:picLocks noChangeAspect="1"/>
          </p:cNvPicPr>
          <p:nvPr/>
        </p:nvPicPr>
        <p:blipFill>
          <a:blip r:embed="rId4"/>
          <a:stretch>
            <a:fillRect/>
          </a:stretch>
        </p:blipFill>
        <p:spPr>
          <a:xfrm>
            <a:off x="431800" y="5486400"/>
            <a:ext cx="1181100" cy="1181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par>
                          <p:cTn id="7" fill="hold">
                            <p:stCondLst>
                              <p:cond delay="0"/>
                            </p:stCondLst>
                            <p:childTnLst>
                              <p:par>
                                <p:cTn id="8" presetID="9" presetClass="entr" presetSubtype="0" fill="hold" nodeType="afterEffect">
                                  <p:stCondLst>
                                    <p:cond delay="0"/>
                                  </p:stCondLst>
                                  <p:childTnLst>
                                    <p:set>
                                      <p:cBhvr>
                                        <p:cTn id="9" dur="1" fill="hold">
                                          <p:stCondLst>
                                            <p:cond delay="0"/>
                                          </p:stCondLst>
                                        </p:cTn>
                                        <p:tgtEl>
                                          <p:spTgt spid="5129"/>
                                        </p:tgtEl>
                                        <p:attrNameLst>
                                          <p:attrName>style.visibility</p:attrName>
                                        </p:attrNameLst>
                                      </p:cBhvr>
                                      <p:to>
                                        <p:strVal val="visible"/>
                                      </p:to>
                                    </p:set>
                                    <p:animEffect transition="in" filter="dissolve">
                                      <p:cBhvr>
                                        <p:cTn id="10" dur="500"/>
                                        <p:tgtEl>
                                          <p:spTgt spid="512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123">
                                            <p:txEl>
                                              <p:pRg st="1" end="1"/>
                                            </p:txEl>
                                          </p:spTgt>
                                        </p:tgtEl>
                                        <p:attrNameLst>
                                          <p:attrName>style.visibility</p:attrName>
                                        </p:attrNameLst>
                                      </p:cBhvr>
                                      <p:to>
                                        <p:strVal val="visible"/>
                                      </p:to>
                                    </p:set>
                                    <p:anim calcmode="lin" valueType="num">
                                      <p:cBhvr additive="base">
                                        <p:cTn id="15"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5130"/>
                                        </p:tgtEl>
                                        <p:attrNameLst>
                                          <p:attrName>style.visibility</p:attrName>
                                        </p:attrNameLst>
                                      </p:cBhvr>
                                      <p:to>
                                        <p:strVal val="visible"/>
                                      </p:to>
                                    </p:set>
                                    <p:animEffect transition="in" filter="dissolve">
                                      <p:cBhvr>
                                        <p:cTn id="20" dur="500"/>
                                        <p:tgtEl>
                                          <p:spTgt spid="5130"/>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23">
                                            <p:txEl>
                                              <p:pRg st="2" end="2"/>
                                            </p:txEl>
                                          </p:spTgt>
                                        </p:tgtEl>
                                        <p:attrNameLst>
                                          <p:attrName>style.visibility</p:attrName>
                                        </p:attrNameLst>
                                      </p:cBhvr>
                                      <p:to>
                                        <p:strVal val="visible"/>
                                      </p:to>
                                    </p:set>
                                    <p:anim calcmode="lin" valueType="num">
                                      <p:cBhvr additive="base">
                                        <p:cTn id="25"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9" presetClass="entr" presetSubtype="0" fill="hold"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dissolve">
                                      <p:cBhvr>
                                        <p:cTn id="30" dur="500"/>
                                        <p:tgtEl>
                                          <p:spTgt spid="5131"/>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123">
                                            <p:txEl>
                                              <p:pRg st="3" end="3"/>
                                            </p:txEl>
                                          </p:spTgt>
                                        </p:tgtEl>
                                        <p:attrNameLst>
                                          <p:attrName>style.visibility</p:attrName>
                                        </p:attrNameLst>
                                      </p:cBhvr>
                                      <p:to>
                                        <p:strVal val="visible"/>
                                      </p:to>
                                    </p:set>
                                    <p:anim calcmode="lin" valueType="num">
                                      <p:cBhvr additive="base">
                                        <p:cTn id="35"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9" presetClass="entr" presetSubtype="0" fill="hold" nodeType="afterEffect">
                                  <p:stCondLst>
                                    <p:cond delay="0"/>
                                  </p:stCondLst>
                                  <p:childTnLst>
                                    <p:set>
                                      <p:cBhvr>
                                        <p:cTn id="39" dur="1" fill="hold">
                                          <p:stCondLst>
                                            <p:cond delay="0"/>
                                          </p:stCondLst>
                                        </p:cTn>
                                        <p:tgtEl>
                                          <p:spTgt spid="5132"/>
                                        </p:tgtEl>
                                        <p:attrNameLst>
                                          <p:attrName>style.visibility</p:attrName>
                                        </p:attrNameLst>
                                      </p:cBhvr>
                                      <p:to>
                                        <p:strVal val="visible"/>
                                      </p:to>
                                    </p:set>
                                    <p:animEffect transition="in" filter="dissolve">
                                      <p:cBhvr>
                                        <p:cTn id="40" dur="500"/>
                                        <p:tgtEl>
                                          <p:spTgt spid="5132"/>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123">
                                            <p:txEl>
                                              <p:pRg st="4" end="4"/>
                                            </p:txEl>
                                          </p:spTgt>
                                        </p:tgtEl>
                                        <p:attrNameLst>
                                          <p:attrName>style.visibility</p:attrName>
                                        </p:attrNameLst>
                                      </p:cBhvr>
                                      <p:to>
                                        <p:strVal val="visible"/>
                                      </p:to>
                                    </p:set>
                                    <p:anim calcmode="lin" valueType="num">
                                      <p:cBhvr additive="base">
                                        <p:cTn id="45"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7" presetClass="entr" presetSubtype="0" fill="hold" nodeType="clickEffect">
                                  <p:stCondLst>
                                    <p:cond delay="0"/>
                                  </p:stCondLst>
                                  <p:iterate type="lt">
                                    <p:tmPct val="50000"/>
                                  </p:iterate>
                                  <p:childTnLst>
                                    <p:set>
                                      <p:cBhvr>
                                        <p:cTn id="50" dur="1" fill="hold">
                                          <p:stCondLst>
                                            <p:cond delay="0"/>
                                          </p:stCondLst>
                                        </p:cTn>
                                        <p:tgtEl>
                                          <p:spTgt spid="5123">
                                            <p:txEl>
                                              <p:pRg st="5" end="5"/>
                                            </p:txEl>
                                          </p:spTgt>
                                        </p:tgtEl>
                                        <p:attrNameLst>
                                          <p:attrName>style.visibility</p:attrName>
                                        </p:attrNameLst>
                                      </p:cBhvr>
                                      <p:to>
                                        <p:strVal val="visible"/>
                                      </p:to>
                                    </p:set>
                                    <p:anim calcmode="discrete" valueType="clr">
                                      <p:cBhvr override="childStyle">
                                        <p:cTn id="51" dur="80"/>
                                        <p:tgtEl>
                                          <p:spTgt spid="512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5123">
                                            <p:txEl>
                                              <p:pRg st="5" end="5"/>
                                            </p:txEl>
                                          </p:spTgt>
                                        </p:tgtEl>
                                        <p:attrNameLst>
                                          <p:attrName>fillcolor</p:attrName>
                                        </p:attrNameLst>
                                      </p:cBhvr>
                                      <p:tavLst>
                                        <p:tav tm="0">
                                          <p:val>
                                            <p:clrVal>
                                              <a:schemeClr val="accent2"/>
                                            </p:clrVal>
                                          </p:val>
                                        </p:tav>
                                        <p:tav tm="50000">
                                          <p:val>
                                            <p:clrVal>
                                              <a:schemeClr val="hlink"/>
                                            </p:clrVal>
                                          </p:val>
                                        </p:tav>
                                      </p:tavLst>
                                    </p:anim>
                                    <p:set>
                                      <p:cBhvr>
                                        <p:cTn id="53" dur="80"/>
                                        <p:tgtEl>
                                          <p:spTgt spid="5123">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D4FC7B-D712-4855-A48E-85B9F88FB239}"/>
              </a:ext>
            </a:extLst>
          </p:cNvPr>
          <p:cNvSpPr>
            <a:spLocks noGrp="1"/>
          </p:cNvSpPr>
          <p:nvPr>
            <p:ph idx="1"/>
          </p:nvPr>
        </p:nvSpPr>
        <p:spPr>
          <a:xfrm>
            <a:off x="2298926" y="101600"/>
            <a:ext cx="8915400" cy="6426479"/>
          </a:xfrm>
        </p:spPr>
        <p:txBody>
          <a:bodyPr vert="horz" lIns="91440" tIns="45720" rIns="91440" bIns="45720" rtlCol="0" anchor="t">
            <a:noAutofit/>
          </a:bodyPr>
          <a:lstStyle/>
          <a:p>
            <a:r>
              <a:rPr lang="en-US" sz="2400" b="1">
                <a:ea typeface="+mn-lt"/>
                <a:cs typeface="+mn-lt"/>
              </a:rPr>
              <a:t>Now, we look at some of the evidences</a:t>
            </a:r>
            <a:r>
              <a:rPr lang="en-US" sz="2400">
                <a:ea typeface="+mn-lt"/>
                <a:cs typeface="+mn-lt"/>
              </a:rPr>
              <a:t> of effective communication. If we look at this diagram we see there in the bottom left hand corner there are three arrows:-   </a:t>
            </a:r>
            <a:endParaRPr lang="en-US" sz="2400"/>
          </a:p>
          <a:p>
            <a:r>
              <a:rPr lang="en-US" sz="2400">
                <a:ea typeface="+mn-lt"/>
                <a:cs typeface="+mn-lt"/>
              </a:rPr>
              <a:t>the vertical one represents a person’s understanding, </a:t>
            </a:r>
            <a:endParaRPr lang="en-US" sz="2400"/>
          </a:p>
          <a:p>
            <a:r>
              <a:rPr lang="en-US" sz="2400">
                <a:ea typeface="+mn-lt"/>
                <a:cs typeface="+mn-lt"/>
              </a:rPr>
              <a:t>the horizontal one, pointing to the right, indicates their openness. </a:t>
            </a:r>
            <a:endParaRPr lang="en-US" sz="2400"/>
          </a:p>
          <a:p>
            <a:r>
              <a:rPr lang="en-US" sz="2400">
                <a:ea typeface="+mn-lt"/>
                <a:cs typeface="+mn-lt"/>
              </a:rPr>
              <a:t>the red one is the general overall movement or direction of growth – </a:t>
            </a:r>
            <a:endParaRPr lang="en-US" sz="2400"/>
          </a:p>
          <a:p>
            <a:r>
              <a:rPr lang="en-US" sz="2400">
                <a:ea typeface="+mn-lt"/>
                <a:cs typeface="+mn-lt"/>
              </a:rPr>
              <a:t>Effective communication, opens up conversation and helps people become more open. It builds relationships that are trustworthy and credible, it helps people understand more, it recognises knowledge and openness are equally necessary. For many people their attitude may need to change first. That's important to recognise. People feel accepted, cared for and loved and understood.</a:t>
            </a:r>
            <a:endParaRPr lang="en-US" sz="2400"/>
          </a:p>
          <a:p>
            <a:endParaRPr lang="en-US"/>
          </a:p>
        </p:txBody>
      </p:sp>
    </p:spTree>
    <p:extLst>
      <p:ext uri="{BB962C8B-B14F-4D97-AF65-F5344CB8AC3E}">
        <p14:creationId xmlns:p14="http://schemas.microsoft.com/office/powerpoint/2010/main" val="1469072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8C759-1EF4-4586-9B6F-FFBB15B8049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1D7F03F-9B41-48CA-B831-CB43E0115121}"/>
              </a:ext>
            </a:extLst>
          </p:cNvPr>
          <p:cNvSpPr>
            <a:spLocks noGrp="1"/>
          </p:cNvSpPr>
          <p:nvPr>
            <p:ph idx="1"/>
          </p:nvPr>
        </p:nvSpPr>
        <p:spPr/>
        <p:txBody>
          <a:bodyPr vert="horz" lIns="91440" tIns="45720" rIns="91440" bIns="45720" rtlCol="0" anchor="t">
            <a:normAutofit fontScale="92500" lnSpcReduction="20000"/>
          </a:bodyPr>
          <a:lstStyle/>
          <a:p>
            <a:r>
              <a:rPr lang="en-US" sz="2400" b="1">
                <a:ea typeface="+mn-lt"/>
                <a:cs typeface="+mn-lt"/>
              </a:rPr>
              <a:t>And now we come to the interesting part</a:t>
            </a:r>
            <a:r>
              <a:rPr lang="en-US" sz="2400">
                <a:ea typeface="+mn-lt"/>
                <a:cs typeface="+mn-lt"/>
              </a:rPr>
              <a:t>, determining where people are at and how we enable them to get to quadrant C in the top right. You see that we have three sets of people in this illustration – the red one at X, the green one at Y, and the blue one at Z ….    X with closed attitude minimal knowledge or spiritual understanding. Y with an open mind but not much knowledge, and Z a believer who has an interest in deepening his faith </a:t>
            </a:r>
            <a:endParaRPr lang="en-US" sz="2400"/>
          </a:p>
          <a:p>
            <a:r>
              <a:rPr lang="en-US" sz="2400" b="1">
                <a:ea typeface="+mn-lt"/>
                <a:cs typeface="+mn-lt"/>
              </a:rPr>
              <a:t>How do we help these people move?</a:t>
            </a:r>
            <a:r>
              <a:rPr lang="en-US" sz="2400">
                <a:ea typeface="+mn-lt"/>
                <a:cs typeface="+mn-lt"/>
              </a:rPr>
              <a:t> We lay a pathway. it is made up of various programs each suited to where a person is at in his faith journey... J, K, L, M, N and O.  We shall explore this in greater depth in Part 2 which is to follow. </a:t>
            </a:r>
            <a:endParaRPr lang="en-US"/>
          </a:p>
        </p:txBody>
      </p:sp>
    </p:spTree>
    <p:extLst>
      <p:ext uri="{BB962C8B-B14F-4D97-AF65-F5344CB8AC3E}">
        <p14:creationId xmlns:p14="http://schemas.microsoft.com/office/powerpoint/2010/main" val="35171905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480C3-89F9-458E-936E-000F77911DF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888F016-4CF6-4C58-97E0-CDED8E2916AD}"/>
              </a:ext>
            </a:extLst>
          </p:cNvPr>
          <p:cNvSpPr>
            <a:spLocks noGrp="1"/>
          </p:cNvSpPr>
          <p:nvPr>
            <p:ph idx="1"/>
          </p:nvPr>
        </p:nvSpPr>
        <p:spPr/>
        <p:txBody>
          <a:bodyPr vert="horz" lIns="91440" tIns="45720" rIns="91440" bIns="45720" rtlCol="0" anchor="t">
            <a:normAutofit/>
          </a:bodyPr>
          <a:lstStyle/>
          <a:p>
            <a:r>
              <a:rPr lang="en-US" sz="2400">
                <a:ea typeface="+mn-lt"/>
                <a:cs typeface="+mn-lt"/>
              </a:rPr>
              <a:t>That is the end of Part1...  except to recommend looking at the website and also the book The Gray Matrix Handbook. It is available on Amazon as a paperback, or Kindle ebook. Part 2 will follow later ...</a:t>
            </a:r>
            <a:endParaRPr lang="en-US"/>
          </a:p>
        </p:txBody>
      </p:sp>
    </p:spTree>
    <p:extLst>
      <p:ext uri="{BB962C8B-B14F-4D97-AF65-F5344CB8AC3E}">
        <p14:creationId xmlns:p14="http://schemas.microsoft.com/office/powerpoint/2010/main" val="2587920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fontAlgn="auto" hangingPunct="1">
              <a:spcAft>
                <a:spcPts val="0"/>
              </a:spcAft>
              <a:defRPr/>
            </a:pPr>
            <a:r>
              <a:rPr lang="en-GB">
                <a:ea typeface="+mj-ea"/>
                <a:cs typeface="+mj-cs"/>
              </a:rPr>
              <a:t>Openness</a:t>
            </a:r>
          </a:p>
        </p:txBody>
      </p:sp>
      <p:sp>
        <p:nvSpPr>
          <p:cNvPr id="6149" name="Rectangle 5"/>
          <p:cNvSpPr>
            <a:spLocks noGrp="1" noChangeArrowheads="1"/>
          </p:cNvSpPr>
          <p:nvPr>
            <p:ph type="body" sz="half" idx="2"/>
          </p:nvPr>
        </p:nvSpPr>
        <p:spPr/>
        <p:txBody>
          <a:bodyPr vert="horz" lIns="91440" tIns="45720" rIns="91440" bIns="45720" rtlCol="0" anchor="t">
            <a:normAutofit lnSpcReduction="10000"/>
          </a:bodyPr>
          <a:lstStyle/>
          <a:p>
            <a:pPr eaLnBrk="1" hangingPunct="1"/>
            <a:r>
              <a:rPr lang="en-GB" sz="2800">
                <a:latin typeface="Century Gothic"/>
              </a:rPr>
              <a:t>Indicates their attitude towards the Gospel</a:t>
            </a:r>
          </a:p>
          <a:p>
            <a:pPr eaLnBrk="1" hangingPunct="1"/>
            <a:r>
              <a:rPr lang="en-GB" sz="2800">
                <a:latin typeface="Century Gothic"/>
              </a:rPr>
              <a:t>Their attitude is not tied to knowledge</a:t>
            </a:r>
          </a:p>
          <a:p>
            <a:pPr eaLnBrk="1" hangingPunct="1"/>
            <a:r>
              <a:rPr lang="en-GB" sz="2800">
                <a:latin typeface="Century Gothic"/>
              </a:rPr>
              <a:t>It depends on feelings and experiences</a:t>
            </a:r>
          </a:p>
          <a:p>
            <a:pPr eaLnBrk="1" hangingPunct="1"/>
            <a:r>
              <a:rPr lang="en-GB" sz="2800">
                <a:latin typeface="Century Gothic"/>
              </a:rPr>
              <a:t>It often needs to become Open before they can be taught</a:t>
            </a:r>
          </a:p>
        </p:txBody>
      </p:sp>
      <p:pic>
        <p:nvPicPr>
          <p:cNvPr id="2" name="Picture 3" descr="Icon&#10;&#10;Description automatically generated">
            <a:extLst>
              <a:ext uri="{FF2B5EF4-FFF2-40B4-BE49-F238E27FC236}">
                <a16:creationId xmlns:a16="http://schemas.microsoft.com/office/drawing/2014/main" id="{E99D8D3E-E4BA-4E05-84EC-0A9C6AFE01F4}"/>
              </a:ext>
            </a:extLst>
          </p:cNvPr>
          <p:cNvPicPr>
            <a:picLocks noChangeAspect="1"/>
          </p:cNvPicPr>
          <p:nvPr/>
        </p:nvPicPr>
        <p:blipFill>
          <a:blip r:embed="rId3"/>
          <a:stretch>
            <a:fillRect/>
          </a:stretch>
        </p:blipFill>
        <p:spPr>
          <a:xfrm>
            <a:off x="431800" y="5486400"/>
            <a:ext cx="1181100" cy="1181100"/>
          </a:xfrm>
          <a:prstGeom prst="rect">
            <a:avLst/>
          </a:prstGeom>
        </p:spPr>
      </p:pic>
      <p:pic>
        <p:nvPicPr>
          <p:cNvPr id="5" name="Picture 5" descr="A picture containing antenna&#10;&#10;Description automatically generated">
            <a:extLst>
              <a:ext uri="{FF2B5EF4-FFF2-40B4-BE49-F238E27FC236}">
                <a16:creationId xmlns:a16="http://schemas.microsoft.com/office/drawing/2014/main" id="{BBC66703-0A0B-4E5B-B8D6-CCB9D819A8EF}"/>
              </a:ext>
            </a:extLst>
          </p:cNvPr>
          <p:cNvPicPr>
            <a:picLocks noGrp="1" noChangeAspect="1"/>
          </p:cNvPicPr>
          <p:nvPr>
            <p:ph sz="half" idx="1"/>
          </p:nvPr>
        </p:nvPicPr>
        <p:blipFill>
          <a:blip r:embed="rId4"/>
          <a:stretch>
            <a:fillRect/>
          </a:stretch>
        </p:blipFill>
        <p:spPr>
          <a:xfrm>
            <a:off x="716756" y="1827166"/>
            <a:ext cx="5384800" cy="2567084"/>
          </a:xfrm>
        </p:spPr>
      </p:pic>
      <p:sp>
        <p:nvSpPr>
          <p:cNvPr id="6" name="TextBox 5">
            <a:extLst>
              <a:ext uri="{FF2B5EF4-FFF2-40B4-BE49-F238E27FC236}">
                <a16:creationId xmlns:a16="http://schemas.microsoft.com/office/drawing/2014/main" id="{FE4F09AA-016B-4ECE-921A-00FA32019C88}"/>
              </a:ext>
            </a:extLst>
          </p:cNvPr>
          <p:cNvSpPr txBox="1"/>
          <p:nvPr/>
        </p:nvSpPr>
        <p:spPr>
          <a:xfrm>
            <a:off x="4974431" y="3057524"/>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t>OPEN</a:t>
            </a:r>
          </a:p>
        </p:txBody>
      </p:sp>
      <p:sp>
        <p:nvSpPr>
          <p:cNvPr id="7" name="TextBox 6">
            <a:extLst>
              <a:ext uri="{FF2B5EF4-FFF2-40B4-BE49-F238E27FC236}">
                <a16:creationId xmlns:a16="http://schemas.microsoft.com/office/drawing/2014/main" id="{28295C27-BB6C-45F8-8C0F-4FA03CE5CAD1}"/>
              </a:ext>
            </a:extLst>
          </p:cNvPr>
          <p:cNvSpPr txBox="1"/>
          <p:nvPr/>
        </p:nvSpPr>
        <p:spPr>
          <a:xfrm>
            <a:off x="866775" y="3057524"/>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CLOSED</a:t>
            </a:r>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anim calcmode="lin" valueType="num">
                                      <p:cBhvr additive="base">
                                        <p:cTn id="7" dur="500" fill="hold"/>
                                        <p:tgtEl>
                                          <p:spTgt spid="614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149">
                                            <p:txEl>
                                              <p:pRg st="1" end="1"/>
                                            </p:txEl>
                                          </p:spTgt>
                                        </p:tgtEl>
                                        <p:attrNameLst>
                                          <p:attrName>style.visibility</p:attrName>
                                        </p:attrNameLst>
                                      </p:cBhvr>
                                      <p:to>
                                        <p:strVal val="visible"/>
                                      </p:to>
                                    </p:set>
                                    <p:anim calcmode="lin" valueType="num">
                                      <p:cBhvr additive="base">
                                        <p:cTn id="13" dur="500" fill="hold"/>
                                        <p:tgtEl>
                                          <p:spTgt spid="614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149">
                                            <p:txEl>
                                              <p:pRg st="2" end="2"/>
                                            </p:txEl>
                                          </p:spTgt>
                                        </p:tgtEl>
                                        <p:attrNameLst>
                                          <p:attrName>style.visibility</p:attrName>
                                        </p:attrNameLst>
                                      </p:cBhvr>
                                      <p:to>
                                        <p:strVal val="visible"/>
                                      </p:to>
                                    </p:set>
                                    <p:anim calcmode="lin" valueType="num">
                                      <p:cBhvr additive="base">
                                        <p:cTn id="19" dur="500" fill="hold"/>
                                        <p:tgtEl>
                                          <p:spTgt spid="614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149">
                                            <p:txEl>
                                              <p:pRg st="3" end="3"/>
                                            </p:txEl>
                                          </p:spTgt>
                                        </p:tgtEl>
                                        <p:attrNameLst>
                                          <p:attrName>style.visibility</p:attrName>
                                        </p:attrNameLst>
                                      </p:cBhvr>
                                      <p:to>
                                        <p:strVal val="visible"/>
                                      </p:to>
                                    </p:set>
                                    <p:anim calcmode="lin" valueType="num">
                                      <p:cBhvr additive="base">
                                        <p:cTn id="25" dur="500" fill="hold"/>
                                        <p:tgtEl>
                                          <p:spTgt spid="614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fontAlgn="auto" hangingPunct="1">
              <a:spcAft>
                <a:spcPts val="0"/>
              </a:spcAft>
              <a:defRPr/>
            </a:pPr>
            <a:r>
              <a:rPr lang="en-GB">
                <a:ea typeface="+mj-ea"/>
                <a:cs typeface="+mj-cs"/>
              </a:rPr>
              <a:t>Knowledge + Openness</a:t>
            </a:r>
          </a:p>
        </p:txBody>
      </p:sp>
      <p:sp>
        <p:nvSpPr>
          <p:cNvPr id="9222" name="Rectangle 6"/>
          <p:cNvSpPr>
            <a:spLocks noGrp="1" noChangeArrowheads="1"/>
          </p:cNvSpPr>
          <p:nvPr>
            <p:ph type="body" idx="4294967295"/>
          </p:nvPr>
        </p:nvSpPr>
        <p:spPr>
          <a:xfrm>
            <a:off x="2665185" y="2662692"/>
            <a:ext cx="3336396" cy="1303337"/>
          </a:xfrm>
        </p:spPr>
        <p:txBody>
          <a:bodyPr vert="horz" lIns="91440" tIns="45720" rIns="91440" bIns="45720" rtlCol="0" anchor="t">
            <a:noAutofit/>
          </a:bodyPr>
          <a:lstStyle/>
          <a:p>
            <a:pPr eaLnBrk="1" hangingPunct="1">
              <a:buFont typeface="Wingdings" charset="0"/>
              <a:buNone/>
            </a:pPr>
            <a:r>
              <a:rPr lang="en-GB" sz="2800">
                <a:latin typeface="Century Gothic"/>
                <a:cs typeface="Calibri"/>
              </a:rPr>
              <a:t>When we add these two together we get the Matrix:</a:t>
            </a:r>
            <a:endParaRPr lang="en-US" sz="2800">
              <a:latin typeface="Century Gothic"/>
              <a:cs typeface="Calibri"/>
            </a:endParaRPr>
          </a:p>
        </p:txBody>
      </p:sp>
      <p:pic>
        <p:nvPicPr>
          <p:cNvPr id="2" name="Picture 3" descr="Icon&#10;&#10;Description automatically generated">
            <a:extLst>
              <a:ext uri="{FF2B5EF4-FFF2-40B4-BE49-F238E27FC236}">
                <a16:creationId xmlns:a16="http://schemas.microsoft.com/office/drawing/2014/main" id="{7821EB17-9C84-46B2-9F97-9880008D1359}"/>
              </a:ext>
            </a:extLst>
          </p:cNvPr>
          <p:cNvPicPr>
            <a:picLocks noChangeAspect="1"/>
          </p:cNvPicPr>
          <p:nvPr/>
        </p:nvPicPr>
        <p:blipFill>
          <a:blip r:embed="rId3"/>
          <a:stretch>
            <a:fillRect/>
          </a:stretch>
        </p:blipFill>
        <p:spPr>
          <a:xfrm>
            <a:off x="431800" y="5486400"/>
            <a:ext cx="1181100" cy="1181100"/>
          </a:xfrm>
          <a:prstGeom prst="rect">
            <a:avLst/>
          </a:prstGeom>
        </p:spPr>
      </p:pic>
      <p:pic>
        <p:nvPicPr>
          <p:cNvPr id="3" name="Picture 3" descr="Chart, box and whisker chart&#10;&#10;Description automatically generated">
            <a:extLst>
              <a:ext uri="{FF2B5EF4-FFF2-40B4-BE49-F238E27FC236}">
                <a16:creationId xmlns:a16="http://schemas.microsoft.com/office/drawing/2014/main" id="{7611EF67-8EF5-4B5D-9E17-1DCFDAD8FDFC}"/>
              </a:ext>
            </a:extLst>
          </p:cNvPr>
          <p:cNvPicPr>
            <a:picLocks noChangeAspect="1"/>
          </p:cNvPicPr>
          <p:nvPr/>
        </p:nvPicPr>
        <p:blipFill>
          <a:blip r:embed="rId4"/>
          <a:stretch>
            <a:fillRect/>
          </a:stretch>
        </p:blipFill>
        <p:spPr>
          <a:xfrm>
            <a:off x="6415087" y="1162372"/>
            <a:ext cx="4433887" cy="51404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222">
                                            <p:txEl>
                                              <p:pRg st="0" end="0"/>
                                            </p:txEl>
                                          </p:spTgt>
                                        </p:tgtEl>
                                        <p:attrNameLst>
                                          <p:attrName>style.visibility</p:attrName>
                                        </p:attrNameLst>
                                      </p:cBhvr>
                                      <p:to>
                                        <p:strVal val="visible"/>
                                      </p:to>
                                    </p:set>
                                    <p:animEffect transition="in" filter="dissolve">
                                      <p:cBhvr>
                                        <p:cTn id="7" dur="500"/>
                                        <p:tgtEl>
                                          <p:spTgt spid="92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5"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7"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9"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2"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4" name="Group 23">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5"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6"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7"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8"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9"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0"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1"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2"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3"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4"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5"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6"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8" name="Rectangle 37">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11">
            <a:extLst>
              <a:ext uri="{FF2B5EF4-FFF2-40B4-BE49-F238E27FC236}">
                <a16:creationId xmlns:a16="http://schemas.microsoft.com/office/drawing/2014/main" id="{664D6319-AE80-458F-A2C6-1F035126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2" name="Rectangle 41">
            <a:extLst>
              <a:ext uri="{FF2B5EF4-FFF2-40B4-BE49-F238E27FC236}">
                <a16:creationId xmlns:a16="http://schemas.microsoft.com/office/drawing/2014/main" id="{93262980-E907-4930-9E6E-3DC2025C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B9EF4B-7F69-46B3-8160-928B68F4C809}"/>
              </a:ext>
            </a:extLst>
          </p:cNvPr>
          <p:cNvSpPr>
            <a:spLocks noGrp="1"/>
          </p:cNvSpPr>
          <p:nvPr>
            <p:ph type="title"/>
          </p:nvPr>
        </p:nvSpPr>
        <p:spPr>
          <a:xfrm>
            <a:off x="649224" y="645106"/>
            <a:ext cx="3650279" cy="1259894"/>
          </a:xfrm>
        </p:spPr>
        <p:txBody>
          <a:bodyPr vert="horz" lIns="91440" tIns="45720" rIns="91440" bIns="45720" rtlCol="0" anchor="t">
            <a:normAutofit/>
          </a:bodyPr>
          <a:lstStyle/>
          <a:p>
            <a:r>
              <a:rPr lang="en-US">
                <a:solidFill>
                  <a:srgbClr val="749AC6"/>
                </a:solidFill>
              </a:rPr>
              <a:t>The Matrix - alternative</a:t>
            </a:r>
          </a:p>
        </p:txBody>
      </p:sp>
      <p:sp>
        <p:nvSpPr>
          <p:cNvPr id="44" name="Rectangle 43">
            <a:extLst>
              <a:ext uri="{FF2B5EF4-FFF2-40B4-BE49-F238E27FC236}">
                <a16:creationId xmlns:a16="http://schemas.microsoft.com/office/drawing/2014/main" id="{AFD53EBD-B361-45AD-8ABF-9270B20B4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749AC6"/>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4CBF904F-11D8-4B3C-A3AD-06D1E34B9D14}"/>
              </a:ext>
            </a:extLst>
          </p:cNvPr>
          <p:cNvSpPr>
            <a:spLocks noGrp="1"/>
          </p:cNvSpPr>
          <p:nvPr>
            <p:ph sz="half" idx="1"/>
          </p:nvPr>
        </p:nvSpPr>
        <p:spPr>
          <a:xfrm>
            <a:off x="564558" y="2024743"/>
            <a:ext cx="3650278" cy="3759253"/>
          </a:xfrm>
        </p:spPr>
        <p:txBody>
          <a:bodyPr vert="horz" lIns="91440" tIns="45720" rIns="91440" bIns="45720" rtlCol="0" anchor="t">
            <a:normAutofit/>
          </a:bodyPr>
          <a:lstStyle/>
          <a:p>
            <a:pPr>
              <a:lnSpc>
                <a:spcPct val="90000"/>
              </a:lnSpc>
              <a:buClr>
                <a:srgbClr val="68AAF6"/>
              </a:buClr>
            </a:pPr>
            <a:r>
              <a:rPr lang="en-US" sz="1500" dirty="0"/>
              <a:t>This is a simplified version that avoids numerical scales</a:t>
            </a:r>
          </a:p>
          <a:p>
            <a:pPr>
              <a:lnSpc>
                <a:spcPct val="90000"/>
              </a:lnSpc>
              <a:buClr>
                <a:srgbClr val="68AAF6"/>
              </a:buClr>
            </a:pPr>
            <a:r>
              <a:rPr lang="en-US" sz="1500" dirty="0"/>
              <a:t>It clearly shows the four quadrants</a:t>
            </a:r>
          </a:p>
          <a:p>
            <a:pPr>
              <a:lnSpc>
                <a:spcPct val="90000"/>
              </a:lnSpc>
              <a:buClr>
                <a:srgbClr val="68AAF6"/>
              </a:buClr>
            </a:pPr>
            <a:r>
              <a:rPr lang="en-US" sz="1500" dirty="0"/>
              <a:t>They are divided horizontally into Closed and Open</a:t>
            </a:r>
          </a:p>
          <a:p>
            <a:pPr>
              <a:lnSpc>
                <a:spcPct val="90000"/>
              </a:lnSpc>
              <a:buClr>
                <a:srgbClr val="68AAF6"/>
              </a:buClr>
            </a:pPr>
            <a:r>
              <a:rPr lang="en-US" sz="1500" dirty="0"/>
              <a:t>They are divided vertically into No knowledge and Good knowledge</a:t>
            </a:r>
          </a:p>
          <a:p>
            <a:pPr>
              <a:lnSpc>
                <a:spcPct val="90000"/>
              </a:lnSpc>
              <a:buClr>
                <a:srgbClr val="68AAF6"/>
              </a:buClr>
            </a:pPr>
            <a:r>
              <a:rPr lang="en-US" sz="1500" dirty="0"/>
              <a:t>Less and More indicate how the degree of openness changes from left to right</a:t>
            </a:r>
          </a:p>
          <a:p>
            <a:pPr>
              <a:lnSpc>
                <a:spcPct val="90000"/>
              </a:lnSpc>
              <a:buClr>
                <a:srgbClr val="68AAF6"/>
              </a:buClr>
            </a:pPr>
            <a:r>
              <a:rPr lang="en-US" sz="1500" dirty="0"/>
              <a:t>Vertically Less and More indicate the level of knowledge</a:t>
            </a:r>
          </a:p>
        </p:txBody>
      </p:sp>
      <p:pic>
        <p:nvPicPr>
          <p:cNvPr id="5" name="Picture 5" descr="Timeline&#10;&#10;Description automatically generated">
            <a:extLst>
              <a:ext uri="{FF2B5EF4-FFF2-40B4-BE49-F238E27FC236}">
                <a16:creationId xmlns:a16="http://schemas.microsoft.com/office/drawing/2014/main" id="{14C820B6-D7BF-4793-AF64-B692CE9E1A64}"/>
              </a:ext>
            </a:extLst>
          </p:cNvPr>
          <p:cNvPicPr>
            <a:picLocks noGrp="1" noChangeAspect="1"/>
          </p:cNvPicPr>
          <p:nvPr>
            <p:ph sz="half" idx="2"/>
          </p:nvPr>
        </p:nvPicPr>
        <p:blipFill rotWithShape="1">
          <a:blip r:embed="rId2"/>
          <a:srcRect l="4109" r="3556" b="-1"/>
          <a:stretch/>
        </p:blipFill>
        <p:spPr>
          <a:xfrm>
            <a:off x="4619543" y="640080"/>
            <a:ext cx="6953577" cy="5252773"/>
          </a:xfrm>
          <a:prstGeom prst="rect">
            <a:avLst/>
          </a:prstGeom>
        </p:spPr>
      </p:pic>
      <p:sp>
        <p:nvSpPr>
          <p:cNvPr id="46" name="Freeform 11">
            <a:extLst>
              <a:ext uri="{FF2B5EF4-FFF2-40B4-BE49-F238E27FC236}">
                <a16:creationId xmlns:a16="http://schemas.microsoft.com/office/drawing/2014/main" id="{DA1A4CE7-6399-4B37-ACE2-CFC4B4077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3" descr="Icon&#10;&#10;Description automatically generated">
            <a:extLst>
              <a:ext uri="{FF2B5EF4-FFF2-40B4-BE49-F238E27FC236}">
                <a16:creationId xmlns:a16="http://schemas.microsoft.com/office/drawing/2014/main" id="{4AE0CBE2-AA66-41BE-9363-0BF8098254C9}"/>
              </a:ext>
            </a:extLst>
          </p:cNvPr>
          <p:cNvPicPr>
            <a:picLocks noChangeAspect="1"/>
          </p:cNvPicPr>
          <p:nvPr/>
        </p:nvPicPr>
        <p:blipFill>
          <a:blip r:embed="rId3"/>
          <a:stretch>
            <a:fillRect/>
          </a:stretch>
        </p:blipFill>
        <p:spPr>
          <a:xfrm>
            <a:off x="431800" y="5486400"/>
            <a:ext cx="1181100" cy="1181100"/>
          </a:xfrm>
          <a:prstGeom prst="rect">
            <a:avLst/>
          </a:prstGeom>
        </p:spPr>
      </p:pic>
    </p:spTree>
    <p:extLst>
      <p:ext uri="{BB962C8B-B14F-4D97-AF65-F5344CB8AC3E}">
        <p14:creationId xmlns:p14="http://schemas.microsoft.com/office/powerpoint/2010/main" val="2225247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a:xfrm>
            <a:off x="2807677" y="480654"/>
            <a:ext cx="7403123" cy="1143000"/>
          </a:xfrm>
        </p:spPr>
        <p:txBody>
          <a:bodyPr/>
          <a:lstStyle/>
          <a:p>
            <a:pPr eaLnBrk="1" fontAlgn="auto" hangingPunct="1">
              <a:spcAft>
                <a:spcPts val="0"/>
              </a:spcAft>
              <a:defRPr/>
            </a:pPr>
            <a:r>
              <a:rPr lang="en-GB">
                <a:ea typeface="+mj-ea"/>
                <a:cs typeface="+mj-cs"/>
              </a:rPr>
              <a:t>The Matrix</a:t>
            </a:r>
          </a:p>
        </p:txBody>
      </p:sp>
      <p:sp>
        <p:nvSpPr>
          <p:cNvPr id="11269" name="Rectangle 5"/>
          <p:cNvSpPr>
            <a:spLocks noGrp="1" noChangeArrowheads="1"/>
          </p:cNvSpPr>
          <p:nvPr>
            <p:ph type="body" sz="half" idx="1"/>
          </p:nvPr>
        </p:nvSpPr>
        <p:spPr>
          <a:xfrm>
            <a:off x="2106153" y="1844676"/>
            <a:ext cx="3924760" cy="4302125"/>
          </a:xfrm>
        </p:spPr>
        <p:txBody>
          <a:bodyPr vert="horz" lIns="91440" tIns="45720" rIns="91440" bIns="45720" rtlCol="0" anchor="t">
            <a:normAutofit/>
          </a:bodyPr>
          <a:lstStyle/>
          <a:p>
            <a:pPr eaLnBrk="1" hangingPunct="1"/>
            <a:r>
              <a:rPr lang="en-GB" sz="3200">
                <a:latin typeface="Century Gothic"/>
              </a:rPr>
              <a:t>4 quadrants (sectors)</a:t>
            </a:r>
          </a:p>
          <a:p>
            <a:pPr lvl="1" eaLnBrk="1" hangingPunct="1"/>
            <a:r>
              <a:rPr lang="en-GB" sz="2800">
                <a:latin typeface="Century Gothic"/>
              </a:rPr>
              <a:t>A, B, C, and D</a:t>
            </a:r>
          </a:p>
          <a:p>
            <a:pPr lvl="1" eaLnBrk="1" hangingPunct="1"/>
            <a:r>
              <a:rPr lang="en-GB" sz="2800">
                <a:latin typeface="Century Gothic"/>
              </a:rPr>
              <a:t>Each has its own characteristics…</a:t>
            </a:r>
          </a:p>
        </p:txBody>
      </p:sp>
      <p:pic>
        <p:nvPicPr>
          <p:cNvPr id="3" name="Picture 3" descr="Icon&#10;&#10;Description automatically generated">
            <a:extLst>
              <a:ext uri="{FF2B5EF4-FFF2-40B4-BE49-F238E27FC236}">
                <a16:creationId xmlns:a16="http://schemas.microsoft.com/office/drawing/2014/main" id="{3948DD1D-970A-4D30-9E9B-669522198F49}"/>
              </a:ext>
            </a:extLst>
          </p:cNvPr>
          <p:cNvPicPr>
            <a:picLocks noChangeAspect="1"/>
          </p:cNvPicPr>
          <p:nvPr/>
        </p:nvPicPr>
        <p:blipFill>
          <a:blip r:embed="rId3"/>
          <a:stretch>
            <a:fillRect/>
          </a:stretch>
        </p:blipFill>
        <p:spPr>
          <a:xfrm>
            <a:off x="431800" y="5486400"/>
            <a:ext cx="1181100" cy="1181100"/>
          </a:xfrm>
          <a:prstGeom prst="rect">
            <a:avLst/>
          </a:prstGeom>
        </p:spPr>
      </p:pic>
      <p:pic>
        <p:nvPicPr>
          <p:cNvPr id="10" name="Picture 10" descr="Diagram, schematic&#10;&#10;Description automatically generated">
            <a:extLst>
              <a:ext uri="{FF2B5EF4-FFF2-40B4-BE49-F238E27FC236}">
                <a16:creationId xmlns:a16="http://schemas.microsoft.com/office/drawing/2014/main" id="{3A8AAB7A-B1EB-4F07-85D3-7158742457C2}"/>
              </a:ext>
            </a:extLst>
          </p:cNvPr>
          <p:cNvPicPr>
            <a:picLocks noGrp="1" noChangeAspect="1"/>
          </p:cNvPicPr>
          <p:nvPr>
            <p:ph sz="half" idx="2"/>
          </p:nvPr>
        </p:nvPicPr>
        <p:blipFill>
          <a:blip r:embed="rId4"/>
          <a:stretch>
            <a:fillRect/>
          </a:stretch>
        </p:blipFill>
        <p:spPr>
          <a:xfrm>
            <a:off x="6367206" y="888207"/>
            <a:ext cx="4259778" cy="4968874"/>
          </a:xfrm>
        </p:spPr>
      </p:pic>
    </p:spTree>
    <p:extLst>
      <p:ext uri="{BB962C8B-B14F-4D97-AF65-F5344CB8AC3E}">
        <p14:creationId xmlns:p14="http://schemas.microsoft.com/office/powerpoint/2010/main" val="1549457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69">
                                            <p:txEl>
                                              <p:pRg st="0" end="0"/>
                                            </p:txEl>
                                          </p:spTgt>
                                        </p:tgtEl>
                                        <p:attrNameLst>
                                          <p:attrName>style.visibility</p:attrName>
                                        </p:attrNameLst>
                                      </p:cBhvr>
                                      <p:to>
                                        <p:strVal val="visible"/>
                                      </p:to>
                                    </p:set>
                                    <p:anim calcmode="lin" valueType="num">
                                      <p:cBhvr additive="base">
                                        <p:cTn id="7" dur="500" fill="hold"/>
                                        <p:tgtEl>
                                          <p:spTgt spid="1126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269">
                                            <p:txEl>
                                              <p:pRg st="1" end="1"/>
                                            </p:txEl>
                                          </p:spTgt>
                                        </p:tgtEl>
                                        <p:attrNameLst>
                                          <p:attrName>style.visibility</p:attrName>
                                        </p:attrNameLst>
                                      </p:cBhvr>
                                      <p:to>
                                        <p:strVal val="visible"/>
                                      </p:to>
                                    </p:set>
                                    <p:anim calcmode="lin" valueType="num">
                                      <p:cBhvr additive="base">
                                        <p:cTn id="13" dur="500" fill="hold"/>
                                        <p:tgtEl>
                                          <p:spTgt spid="1126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a:xfrm>
            <a:off x="2754923" y="533400"/>
            <a:ext cx="7455877" cy="1143000"/>
          </a:xfrm>
        </p:spPr>
        <p:txBody>
          <a:bodyPr/>
          <a:lstStyle/>
          <a:p>
            <a:pPr eaLnBrk="1" fontAlgn="auto" hangingPunct="1">
              <a:spcAft>
                <a:spcPts val="0"/>
              </a:spcAft>
              <a:defRPr/>
            </a:pPr>
            <a:r>
              <a:rPr lang="en-GB">
                <a:ea typeface="+mj-ea"/>
                <a:cs typeface="+mj-cs"/>
              </a:rPr>
              <a:t>The Matrix – Quadrant A</a:t>
            </a:r>
          </a:p>
        </p:txBody>
      </p:sp>
      <p:sp>
        <p:nvSpPr>
          <p:cNvPr id="11269" name="Rectangle 5"/>
          <p:cNvSpPr>
            <a:spLocks noGrp="1" noChangeArrowheads="1"/>
          </p:cNvSpPr>
          <p:nvPr>
            <p:ph type="body" sz="half" idx="1"/>
          </p:nvPr>
        </p:nvSpPr>
        <p:spPr>
          <a:xfrm>
            <a:off x="2486148" y="1766074"/>
            <a:ext cx="4038600" cy="4302125"/>
          </a:xfrm>
        </p:spPr>
        <p:txBody>
          <a:bodyPr vert="horz" lIns="91440" tIns="45720" rIns="91440" bIns="45720" rtlCol="0" anchor="t">
            <a:normAutofit fontScale="92500" lnSpcReduction="20000"/>
          </a:bodyPr>
          <a:lstStyle/>
          <a:p>
            <a:pPr eaLnBrk="1" hangingPunct="1"/>
            <a:r>
              <a:rPr lang="en-GB" sz="3200">
                <a:latin typeface="Century Gothic"/>
              </a:rPr>
              <a:t>Characteristics:</a:t>
            </a:r>
          </a:p>
          <a:p>
            <a:pPr lvl="1"/>
            <a:r>
              <a:rPr lang="en-GB" sz="2800">
                <a:latin typeface="Century Gothic"/>
              </a:rPr>
              <a:t>Closed toward Gospel</a:t>
            </a:r>
          </a:p>
          <a:p>
            <a:pPr lvl="1"/>
            <a:r>
              <a:rPr lang="en-GB" sz="2800">
                <a:latin typeface="Century Gothic"/>
              </a:rPr>
              <a:t>Ignorant of it</a:t>
            </a:r>
          </a:p>
          <a:p>
            <a:pPr lvl="1"/>
            <a:r>
              <a:rPr lang="en-GB" sz="2800">
                <a:latin typeface="Century Gothic"/>
              </a:rPr>
              <a:t>Rejecting Message</a:t>
            </a:r>
          </a:p>
          <a:p>
            <a:pPr lvl="1"/>
            <a:r>
              <a:rPr lang="en-GB" sz="2800">
                <a:latin typeface="Century Gothic"/>
              </a:rPr>
              <a:t>Possibly opposed to evangelism</a:t>
            </a:r>
          </a:p>
          <a:p>
            <a:pPr lvl="1"/>
            <a:r>
              <a:rPr lang="en-GB" sz="2800">
                <a:latin typeface="Century Gothic"/>
              </a:rPr>
              <a:t>Hostile to Christians and church activity</a:t>
            </a:r>
          </a:p>
          <a:p>
            <a:pPr lvl="1"/>
            <a:endParaRPr lang="en-GB" sz="2800">
              <a:latin typeface="Calibri" charset="0"/>
            </a:endParaRPr>
          </a:p>
        </p:txBody>
      </p:sp>
      <p:pic>
        <p:nvPicPr>
          <p:cNvPr id="3" name="Picture 3" descr="Icon&#10;&#10;Description automatically generated">
            <a:extLst>
              <a:ext uri="{FF2B5EF4-FFF2-40B4-BE49-F238E27FC236}">
                <a16:creationId xmlns:a16="http://schemas.microsoft.com/office/drawing/2014/main" id="{48595993-64FB-45B4-8C39-B7B7650656A8}"/>
              </a:ext>
            </a:extLst>
          </p:cNvPr>
          <p:cNvPicPr>
            <a:picLocks noChangeAspect="1"/>
          </p:cNvPicPr>
          <p:nvPr/>
        </p:nvPicPr>
        <p:blipFill>
          <a:blip r:embed="rId3"/>
          <a:stretch>
            <a:fillRect/>
          </a:stretch>
        </p:blipFill>
        <p:spPr>
          <a:xfrm>
            <a:off x="431800" y="5486400"/>
            <a:ext cx="1181100" cy="1181100"/>
          </a:xfrm>
          <a:prstGeom prst="rect">
            <a:avLst/>
          </a:prstGeom>
        </p:spPr>
      </p:pic>
      <p:pic>
        <p:nvPicPr>
          <p:cNvPr id="7" name="Picture 7" descr="Diagram, schematic&#10;&#10;Description automatically generated">
            <a:extLst>
              <a:ext uri="{FF2B5EF4-FFF2-40B4-BE49-F238E27FC236}">
                <a16:creationId xmlns:a16="http://schemas.microsoft.com/office/drawing/2014/main" id="{847B8CD6-92FF-4023-BC36-2B330719B58A}"/>
              </a:ext>
            </a:extLst>
          </p:cNvPr>
          <p:cNvPicPr>
            <a:picLocks noGrp="1" noChangeAspect="1"/>
          </p:cNvPicPr>
          <p:nvPr>
            <p:ph sz="half" idx="2"/>
          </p:nvPr>
        </p:nvPicPr>
        <p:blipFill>
          <a:blip r:embed="rId4"/>
          <a:stretch>
            <a:fillRect/>
          </a:stretch>
        </p:blipFill>
        <p:spPr>
          <a:xfrm>
            <a:off x="6831549" y="1459708"/>
            <a:ext cx="4033560" cy="4695031"/>
          </a:xfrm>
        </p:spPr>
      </p:pic>
    </p:spTree>
    <p:extLst>
      <p:ext uri="{BB962C8B-B14F-4D97-AF65-F5344CB8AC3E}">
        <p14:creationId xmlns:p14="http://schemas.microsoft.com/office/powerpoint/2010/main" val="291969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9">
                                            <p:txEl>
                                              <p:pRg st="0" end="0"/>
                                            </p:txEl>
                                          </p:spTgt>
                                        </p:tgtEl>
                                        <p:attrNameLst>
                                          <p:attrName>style.visibility</p:attrName>
                                        </p:attrNameLst>
                                      </p:cBhvr>
                                      <p:to>
                                        <p:strVal val="visible"/>
                                      </p:to>
                                    </p:set>
                                    <p:anim calcmode="lin" valueType="num">
                                      <p:cBhvr additive="base">
                                        <p:cTn id="7" dur="500" fill="hold"/>
                                        <p:tgtEl>
                                          <p:spTgt spid="1126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9">
                                            <p:txEl>
                                              <p:pRg st="1" end="1"/>
                                            </p:txEl>
                                          </p:spTgt>
                                        </p:tgtEl>
                                        <p:attrNameLst>
                                          <p:attrName>style.visibility</p:attrName>
                                        </p:attrNameLst>
                                      </p:cBhvr>
                                      <p:to>
                                        <p:strVal val="visible"/>
                                      </p:to>
                                    </p:set>
                                    <p:anim calcmode="lin" valueType="num">
                                      <p:cBhvr additive="base">
                                        <p:cTn id="13" dur="500" fill="hold"/>
                                        <p:tgtEl>
                                          <p:spTgt spid="1126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69">
                                            <p:txEl>
                                              <p:pRg st="2" end="2"/>
                                            </p:txEl>
                                          </p:spTgt>
                                        </p:tgtEl>
                                        <p:attrNameLst>
                                          <p:attrName>style.visibility</p:attrName>
                                        </p:attrNameLst>
                                      </p:cBhvr>
                                      <p:to>
                                        <p:strVal val="visible"/>
                                      </p:to>
                                    </p:set>
                                    <p:anim calcmode="lin" valueType="num">
                                      <p:cBhvr additive="base">
                                        <p:cTn id="19" dur="500" fill="hold"/>
                                        <p:tgtEl>
                                          <p:spTgt spid="1126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269">
                                            <p:txEl>
                                              <p:pRg st="3" end="3"/>
                                            </p:txEl>
                                          </p:spTgt>
                                        </p:tgtEl>
                                        <p:attrNameLst>
                                          <p:attrName>style.visibility</p:attrName>
                                        </p:attrNameLst>
                                      </p:cBhvr>
                                      <p:to>
                                        <p:strVal val="visible"/>
                                      </p:to>
                                    </p:set>
                                    <p:anim calcmode="lin" valueType="num">
                                      <p:cBhvr additive="base">
                                        <p:cTn id="25" dur="500" fill="hold"/>
                                        <p:tgtEl>
                                          <p:spTgt spid="1126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269">
                                            <p:txEl>
                                              <p:pRg st="4" end="4"/>
                                            </p:txEl>
                                          </p:spTgt>
                                        </p:tgtEl>
                                        <p:attrNameLst>
                                          <p:attrName>style.visibility</p:attrName>
                                        </p:attrNameLst>
                                      </p:cBhvr>
                                      <p:to>
                                        <p:strVal val="visible"/>
                                      </p:to>
                                    </p:set>
                                    <p:anim calcmode="lin" valueType="num">
                                      <p:cBhvr additive="base">
                                        <p:cTn id="31" dur="500" fill="hold"/>
                                        <p:tgtEl>
                                          <p:spTgt spid="1126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269">
                                            <p:txEl>
                                              <p:pRg st="5" end="5"/>
                                            </p:txEl>
                                          </p:spTgt>
                                        </p:tgtEl>
                                        <p:attrNameLst>
                                          <p:attrName>style.visibility</p:attrName>
                                        </p:attrNameLst>
                                      </p:cBhvr>
                                      <p:to>
                                        <p:strVal val="visible"/>
                                      </p:to>
                                    </p:set>
                                    <p:anim calcmode="lin" valueType="num">
                                      <p:cBhvr additive="base">
                                        <p:cTn id="37" dur="500" fill="hold"/>
                                        <p:tgtEl>
                                          <p:spTgt spid="1126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A4390DD43D9FA4A8542B716AB1BFDFF" ma:contentTypeVersion="11" ma:contentTypeDescription="Create a new document." ma:contentTypeScope="" ma:versionID="efbef4751af93a34343270d35cd16b83">
  <xsd:schema xmlns:xsd="http://www.w3.org/2001/XMLSchema" xmlns:xs="http://www.w3.org/2001/XMLSchema" xmlns:p="http://schemas.microsoft.com/office/2006/metadata/properties" xmlns:ns3="a40c2213-860a-41eb-a001-859bb447872b" xmlns:ns4="e2f4f07f-1d9d-4a92-8aec-79ac93b12aaa" targetNamespace="http://schemas.microsoft.com/office/2006/metadata/properties" ma:root="true" ma:fieldsID="9d39be09ebfb2158b3ef2b6b8e88339f" ns3:_="" ns4:_="">
    <xsd:import namespace="a40c2213-860a-41eb-a001-859bb447872b"/>
    <xsd:import namespace="e2f4f07f-1d9d-4a92-8aec-79ac93b12aaa"/>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0c2213-860a-41eb-a001-859bb447872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2f4f07f-1d9d-4a92-8aec-79ac93b12aaa"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ECE4CC-4705-4F01-846F-240987230968}">
  <ds:schemaRefs>
    <ds:schemaRef ds:uri="http://schemas.microsoft.com/sharepoint/v3/contenttype/forms"/>
  </ds:schemaRefs>
</ds:datastoreItem>
</file>

<file path=customXml/itemProps2.xml><?xml version="1.0" encoding="utf-8"?>
<ds:datastoreItem xmlns:ds="http://schemas.openxmlformats.org/officeDocument/2006/customXml" ds:itemID="{01BB58FE-EAEC-4B04-A6D8-8722A0815134}">
  <ds:schemaRefs>
    <ds:schemaRef ds:uri="a40c2213-860a-41eb-a001-859bb447872b"/>
    <ds:schemaRef ds:uri="e2f4f07f-1d9d-4a92-8aec-79ac93b12aa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4845A8A-5271-44F9-88B4-C50A4DAA777E}">
  <ds:schemaRefs>
    <ds:schemaRef ds:uri="a40c2213-860a-41eb-a001-859bb447872b"/>
    <ds:schemaRef ds:uri="e2f4f07f-1d9d-4a92-8aec-79ac93b12aa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Wisp</Template>
  <TotalTime>1</TotalTime>
  <Words>5113</Words>
  <Application>Microsoft Office PowerPoint</Application>
  <PresentationFormat>Widescreen</PresentationFormat>
  <Paragraphs>396</Paragraphs>
  <Slides>42</Slides>
  <Notes>29</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Century Gothic</vt:lpstr>
      <vt:lpstr>Segoe UI</vt:lpstr>
      <vt:lpstr>Times New Roman</vt:lpstr>
      <vt:lpstr>Wingdings</vt:lpstr>
      <vt:lpstr>Wingdings 3</vt:lpstr>
      <vt:lpstr>Wisp</vt:lpstr>
      <vt:lpstr>Part 1: Introduction</vt:lpstr>
      <vt:lpstr>What it is good for...</vt:lpstr>
      <vt:lpstr>Meeting people where they are at on their faith journey</vt:lpstr>
      <vt:lpstr>Knowledge – or Spiritual Awareness</vt:lpstr>
      <vt:lpstr>Openness</vt:lpstr>
      <vt:lpstr>Knowledge + Openness</vt:lpstr>
      <vt:lpstr>The Matrix - alternative</vt:lpstr>
      <vt:lpstr>The Matrix</vt:lpstr>
      <vt:lpstr>The Matrix – Quadrant A</vt:lpstr>
      <vt:lpstr>The Matrix - Quadrant B</vt:lpstr>
      <vt:lpstr>The Matrix –Quadrant C</vt:lpstr>
      <vt:lpstr>The Matrix – Quadrant D</vt:lpstr>
      <vt:lpstr>Each Quadrant Needs a Different Approach</vt:lpstr>
      <vt:lpstr>Effective Communication</vt:lpstr>
      <vt:lpstr>Where People Are</vt:lpstr>
      <vt:lpstr>Laying a Pathway</vt:lpstr>
      <vt:lpstr>Part 2: How to use it</vt:lpstr>
      <vt:lpstr>People, Path and Programs</vt:lpstr>
      <vt:lpstr>Laying a Pathway</vt:lpstr>
      <vt:lpstr>Pathway and Programs</vt:lpstr>
      <vt:lpstr>A common problem:</vt:lpstr>
      <vt:lpstr>BUT…</vt:lpstr>
      <vt:lpstr>The Matrix Extension</vt:lpstr>
      <vt:lpstr>The Complete Matrix Extended (TGMX)</vt:lpstr>
      <vt:lpstr>Analysis</vt:lpstr>
      <vt:lpstr>Summary of Matrix Uses</vt:lpstr>
      <vt:lpstr>1. HOW TO KNOW Where people are at</vt:lpstr>
      <vt:lpstr>Questions for vertical (knowledge)</vt:lpstr>
      <vt:lpstr>Questions for horizontal (openness)</vt:lpstr>
      <vt:lpstr>2. HOW TO KNOW if your programs are hitting the right audience</vt:lpstr>
      <vt:lpstr>3. HOW TO PLAN your own strategy</vt:lpstr>
      <vt:lpstr>4. HOW TO PLOT progress of people and groups</vt:lpstr>
      <vt:lpstr>Further Info - Copyright</vt:lpstr>
      <vt:lpstr>Auto-cue script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Integral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THE GRAY MATRIX</dc:title>
  <dc:creator>Frank Gray</dc:creator>
  <cp:lastModifiedBy>Frank Gray</cp:lastModifiedBy>
  <cp:revision>113</cp:revision>
  <dcterms:created xsi:type="dcterms:W3CDTF">2015-06-16T14:14:49Z</dcterms:created>
  <dcterms:modified xsi:type="dcterms:W3CDTF">2021-04-22T10:34:04Z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0x010100BA4390DD43D9FA4A8542B716AB1BFDFF</vt:lpwstr>
  </property>
</Properties>
</file>